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26"/>
  </p:notesMasterIdLst>
  <p:sldIdLst>
    <p:sldId id="448" r:id="rId2"/>
    <p:sldId id="450" r:id="rId3"/>
    <p:sldId id="537" r:id="rId4"/>
    <p:sldId id="588" r:id="rId5"/>
    <p:sldId id="589" r:id="rId6"/>
    <p:sldId id="529" r:id="rId7"/>
    <p:sldId id="540" r:id="rId8"/>
    <p:sldId id="608" r:id="rId9"/>
    <p:sldId id="609" r:id="rId10"/>
    <p:sldId id="590" r:id="rId11"/>
    <p:sldId id="619" r:id="rId12"/>
    <p:sldId id="620" r:id="rId13"/>
    <p:sldId id="598" r:id="rId14"/>
    <p:sldId id="575" r:id="rId15"/>
    <p:sldId id="592" r:id="rId16"/>
    <p:sldId id="584" r:id="rId17"/>
    <p:sldId id="614" r:id="rId18"/>
    <p:sldId id="579" r:id="rId19"/>
    <p:sldId id="581" r:id="rId20"/>
    <p:sldId id="583" r:id="rId21"/>
    <p:sldId id="602" r:id="rId22"/>
    <p:sldId id="603" r:id="rId23"/>
    <p:sldId id="594" r:id="rId24"/>
    <p:sldId id="59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62" autoAdjust="0"/>
    <p:restoredTop sz="94690" autoAdjust="0"/>
  </p:normalViewPr>
  <p:slideViewPr>
    <p:cSldViewPr>
      <p:cViewPr>
        <p:scale>
          <a:sx n="81" d="100"/>
          <a:sy n="81" d="100"/>
        </p:scale>
        <p:origin x="-564" y="-42"/>
      </p:cViewPr>
      <p:guideLst>
        <p:guide orient="horz" pos="2160"/>
        <p:guide pos="2880"/>
      </p:guideLst>
    </p:cSldViewPr>
  </p:slideViewPr>
  <p:outlineViewPr>
    <p:cViewPr>
      <p:scale>
        <a:sx n="33" d="100"/>
        <a:sy n="33" d="100"/>
      </p:scale>
      <p:origin x="24" y="2685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622" y="-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1C0D0-39C7-4B49-81B4-829D8100CC7C}" type="datetimeFigureOut">
              <a:rPr lang="en-GB" smtClean="0"/>
              <a:pPr/>
              <a:t>08/05/2019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902F0B-E0AB-486B-99C1-44A5693B30E5}" type="slidenum">
              <a:rPr lang="en-GB" smtClean="0"/>
              <a:pPr/>
              <a:t>‹#›</a:t>
            </a:fld>
            <a:endParaRPr lang="en-GB"/>
          </a:p>
        </p:txBody>
      </p:sp>
    </p:spTree>
    <p:extLst>
      <p:ext uri="{BB962C8B-B14F-4D97-AF65-F5344CB8AC3E}">
        <p14:creationId xmlns:p14="http://schemas.microsoft.com/office/powerpoint/2010/main" val="421525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60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846320"/>
            <a:ext cx="6858000" cy="914400"/>
          </a:xfrm>
        </p:spPr>
        <p:txBody>
          <a:bodyPr/>
          <a:lstStyle>
            <a:lvl1pPr marL="0" indent="0" algn="r">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11"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Clr>
                <a:schemeClr val="tx2"/>
              </a:buClr>
              <a:buFont typeface="Arial" panose="020B0604020202020204" pitchFamily="34" charset="0"/>
              <a:buChar cha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
        <p:nvSpPr>
          <p:cNvPr id="7"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r">
              <a:lnSpc>
                <a:spcPct val="100000"/>
              </a:lnSpc>
              <a:defRPr sz="60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Slide Number Placeholder 7"/>
          <p:cNvSpPr>
            <a:spLocks noGrp="1"/>
          </p:cNvSpPr>
          <p:nvPr>
            <p:ph type="sldNum" sz="quarter" idx="11"/>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2000" y="1574800"/>
            <a:ext cx="3581400" cy="4525963"/>
          </a:xfrm>
        </p:spPr>
        <p:txBody>
          <a:bodyPr/>
          <a:lstStyle>
            <a:lvl1pPr algn="l" rtl="0">
              <a:defRPr sz="20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5800" y="1574800"/>
            <a:ext cx="3581400" cy="4525963"/>
          </a:xfr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62000" y="1572768"/>
            <a:ext cx="3581400" cy="639762"/>
          </a:xfrm>
        </p:spPr>
        <p:txBody>
          <a:bodyPr anchor="b">
            <a:noAutofit/>
          </a:bodyPr>
          <a:lstStyle>
            <a:lvl1pPr marL="0" indent="0" algn="r" rtl="1">
              <a:buNone/>
              <a:defRPr lang="en-US" sz="2000" b="1" u="none"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r" defTabSz="914400" rtl="1" eaLnBrk="1" latinLnBrk="0" hangingPunct="1">
              <a:spcBef>
                <a:spcPct val="20000"/>
              </a:spcBef>
              <a:spcAft>
                <a:spcPts val="600"/>
              </a:spcAft>
              <a:buFont typeface="Arial" pitchFamily="34" charset="0"/>
              <a:buNone/>
            </a:pPr>
            <a:r>
              <a:rPr lang="en-US"/>
              <a:t>Click to edit Master text styles</a:t>
            </a:r>
          </a:p>
        </p:txBody>
      </p:sp>
      <p:sp>
        <p:nvSpPr>
          <p:cNvPr id="4" name="Content Placeholder 3"/>
          <p:cNvSpPr>
            <a:spLocks noGrp="1"/>
          </p:cNvSpPr>
          <p:nvPr>
            <p:ph sz="half" idx="2"/>
          </p:nvPr>
        </p:nvSpPr>
        <p:spPr>
          <a:xfrm>
            <a:off x="762000" y="2255520"/>
            <a:ext cx="3581400" cy="3840480"/>
          </a:xfrm>
        </p:spPr>
        <p:txBody>
          <a:bodyPr/>
          <a:lstStyle>
            <a:lvl1pPr algn="l" rtl="0">
              <a:defRPr sz="20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5800" y="1572768"/>
            <a:ext cx="3581400" cy="639762"/>
          </a:xfrm>
        </p:spPr>
        <p:txBody>
          <a:bodyPr vert="horz" lIns="91440" tIns="45720" rIns="91440" bIns="45720" rtlCol="0" anchor="b">
            <a:noAutofit/>
          </a:bodyPr>
          <a:lstStyle>
            <a:lvl1pPr marL="0" indent="0" algn="r" defTabSz="914400" rtl="1" eaLnBrk="1" latinLnBrk="0" hangingPunct="1">
              <a:spcBef>
                <a:spcPct val="20000"/>
              </a:spcBef>
              <a:spcAft>
                <a:spcPts val="600"/>
              </a:spcAft>
              <a:buFont typeface="Arial" pitchFamily="34" charset="0"/>
              <a:buNone/>
              <a:defRPr lang="en-US" sz="2000" b="1" u="none" kern="1200" dirty="0" smtClean="0">
                <a:solidFill>
                  <a:schemeClr val="tx1"/>
                </a:solidFill>
                <a:latin typeface="+mn-lt"/>
                <a:ea typeface="+mn-ea"/>
                <a:cs typeface="+mn-cs"/>
              </a:defRPr>
            </a:lvl1pPr>
          </a:lstStyle>
          <a:p>
            <a:pPr lvl="0"/>
            <a:r>
              <a:rPr lang="en-US"/>
              <a:t>Click to edit Master text styles</a:t>
            </a:r>
          </a:p>
        </p:txBody>
      </p:sp>
      <p:sp>
        <p:nvSpPr>
          <p:cNvPr id="6" name="Content Placeholder 5"/>
          <p:cNvSpPr>
            <a:spLocks noGrp="1"/>
          </p:cNvSpPr>
          <p:nvPr>
            <p:ph sz="quarter" idx="4"/>
          </p:nvPr>
        </p:nvSpPr>
        <p:spPr>
          <a:xfrm>
            <a:off x="4495800" y="2259366"/>
            <a:ext cx="3581400" cy="384048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
        <p:nvSpPr>
          <p:cNvPr id="8" name="Title 7"/>
          <p:cNvSpPr>
            <a:spLocks noGrp="1"/>
          </p:cNvSpPr>
          <p:nvPr>
            <p:ph type="title"/>
          </p:nvPr>
        </p:nvSpPr>
        <p:spPr>
          <a:xfrm>
            <a:off x="1066800" y="152718"/>
            <a:ext cx="7620000" cy="1371600"/>
          </a:xfrm>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8" name="Title 7"/>
          <p:cNvSpPr>
            <a:spLocks noGrp="1"/>
          </p:cNvSpPr>
          <p:nvPr>
            <p:ph type="title"/>
          </p:nvPr>
        </p:nvSpPr>
        <p:spPr>
          <a:xfrm>
            <a:off x="457200" y="4953000"/>
            <a:ext cx="8153400" cy="762000"/>
          </a:xfrm>
        </p:spPr>
        <p:txBody>
          <a:bodyPr anchor="t">
            <a:normAutofit/>
          </a:bodyPr>
          <a:lstStyle>
            <a:lvl1pPr>
              <a:defRPr sz="30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76200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A85E95EA-764A-438A-AB2D-615555310C78}" type="slidenum">
              <a:rPr lang="en-GB" smtClean="0"/>
              <a:pPr/>
              <a:t>‹#›</a:t>
            </a:fld>
            <a:endParaRPr lang="en-GB"/>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r" defTabSz="914400" rtl="1" eaLnBrk="1" latinLnBrk="0" hangingPunct="1">
        <a:spcBef>
          <a:spcPct val="0"/>
        </a:spcBef>
        <a:buNone/>
        <a:defRPr sz="3000" kern="1200" cap="all" spc="-60" baseline="0">
          <a:solidFill>
            <a:schemeClr val="tx2"/>
          </a:solidFill>
          <a:latin typeface="+mj-lt"/>
          <a:ea typeface="+mj-ea"/>
          <a:cs typeface="+mj-cs"/>
        </a:defRPr>
      </a:lvl1pPr>
    </p:titleStyle>
    <p:bodyStyle>
      <a:lvl1pPr marL="342900" indent="-342900" algn="r" defTabSz="914400" rtl="1" eaLnBrk="1" latinLnBrk="0" hangingPunct="1">
        <a:spcBef>
          <a:spcPct val="20000"/>
        </a:spcBef>
        <a:spcAft>
          <a:spcPts val="600"/>
        </a:spcAft>
        <a:buClr>
          <a:schemeClr val="tx2"/>
        </a:buClr>
        <a:buFont typeface="Arial" panose="020B0604020202020204" pitchFamily="34" charset="0"/>
        <a:buChar char="•"/>
        <a:defRPr sz="2000" b="0"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verify&#8207;" TargetMode="External"/><Relationship Id="rId2" Type="http://schemas.openxmlformats.org/officeDocument/2006/relationships/hyperlink" Target="https://www.youtube.com/upload"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jNQXAC9IVRw" TargetMode="External"/><Relationship Id="rId2" Type="http://schemas.openxmlformats.org/officeDocument/2006/relationships/hyperlink" Target="https://www.youtube.com/"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www.clipconverter.cc/" TargetMode="External"/><Relationship Id="rId2" Type="http://schemas.openxmlformats.org/officeDocument/2006/relationships/hyperlink" Target="http://en.savefrom.net/" TargetMode="External"/><Relationship Id="rId1" Type="http://schemas.openxmlformats.org/officeDocument/2006/relationships/slideLayout" Target="../slideLayouts/slideLayout2.xml"/><Relationship Id="rId6" Type="http://schemas.openxmlformats.org/officeDocument/2006/relationships/hyperlink" Target="https://www.ssyoutube.com/watch?v=dYk_kBvrGQI" TargetMode="External"/><Relationship Id="rId5" Type="http://schemas.openxmlformats.org/officeDocument/2006/relationships/hyperlink" Target="http://www.youtube-mp3.org/" TargetMode="External"/><Relationship Id="rId4" Type="http://schemas.openxmlformats.org/officeDocument/2006/relationships/hyperlink" Target="http://www.onlineyoutube.com/YouTube-Downloa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html5"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g.wonderhowto.com/img/original/28/04/63495277176589/0/634952771765892804.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youtu.be/dgtrBstTy4g?t=2m7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gLxGHwZWKnI" TargetMode="External"/><Relationship Id="rId2" Type="http://schemas.openxmlformats.org/officeDocument/2006/relationships/hyperlink" Target="https://youtu.be/oIkhgagvrjI?t=5m53s"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www.youtube.com/watch?v=dgtrBstTy4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85000" lnSpcReduction="20000"/>
          </a:bodyPr>
          <a:lstStyle/>
          <a:p>
            <a:r>
              <a:rPr lang="ar-JO" dirty="0"/>
              <a:t>مهارات استخدام شبكات التواصل الاجتماعي</a:t>
            </a:r>
            <a:r>
              <a:rPr lang="en-US" dirty="0"/>
              <a:t/>
            </a:r>
            <a:br>
              <a:rPr lang="en-US" dirty="0"/>
            </a:br>
            <a:r>
              <a:rPr lang="ar-JO" dirty="0"/>
              <a:t>0731102</a:t>
            </a: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solidFill>
                  <a:schemeClr val="tx2"/>
                </a:solidFill>
              </a:rPr>
              <a:pPr/>
              <a:t>1</a:t>
            </a:fld>
            <a:endParaRPr lang="en-GB" dirty="0">
              <a:solidFill>
                <a:schemeClr val="tx2"/>
              </a:solidFill>
            </a:endParaRPr>
          </a:p>
        </p:txBody>
      </p:sp>
      <p:sp>
        <p:nvSpPr>
          <p:cNvPr id="5" name="Title 4"/>
          <p:cNvSpPr>
            <a:spLocks noGrp="1"/>
          </p:cNvSpPr>
          <p:nvPr>
            <p:ph type="title"/>
          </p:nvPr>
        </p:nvSpPr>
        <p:spPr/>
        <p:txBody>
          <a:bodyPr/>
          <a:lstStyle/>
          <a:p>
            <a:r>
              <a:rPr lang="ar-JO" dirty="0"/>
              <a:t>يوتيوب </a:t>
            </a:r>
            <a:r>
              <a:rPr lang="en-US" dirty="0"/>
              <a:t>YouTube</a:t>
            </a:r>
            <a:endParaRPr lang="ar-JO" dirty="0"/>
          </a:p>
        </p:txBody>
      </p:sp>
      <p:sp>
        <p:nvSpPr>
          <p:cNvPr id="8" name="AutoShape 2" descr="Image result for social networ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pic>
        <p:nvPicPr>
          <p:cNvPr id="1031" name="Picture 7"/>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5348" b="5348"/>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YouTube logo 2015.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0"/>
            <a:ext cx="1905000" cy="79057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xmlns="" id="{340D9019-434F-4C02-A207-2481A3ED0755}"/>
              </a:ext>
            </a:extLst>
          </p:cNvPr>
          <p:cNvSpPr txBox="1">
            <a:spLocks/>
          </p:cNvSpPr>
          <p:nvPr/>
        </p:nvSpPr>
        <p:spPr>
          <a:xfrm>
            <a:off x="5867400" y="0"/>
            <a:ext cx="3124200" cy="457200"/>
          </a:xfrm>
          <a:prstGeom prst="rect">
            <a:avLst/>
          </a:prstGeom>
          <a:solidFill>
            <a:schemeClr val="tx2"/>
          </a:solidFill>
        </p:spPr>
        <p:txBody>
          <a:bodyPr vert="horz" lIns="91440" tIns="45720" rIns="91440" bIns="45720" rtlCol="0">
            <a:normAutofit/>
          </a:bodyPr>
          <a:lstStyle>
            <a:lvl1pPr marL="0" indent="0" algn="r" defTabSz="914400" rtl="1" eaLnBrk="1" latinLnBrk="0" hangingPunct="1">
              <a:spcBef>
                <a:spcPct val="20000"/>
              </a:spcBef>
              <a:spcAft>
                <a:spcPts val="600"/>
              </a:spcAft>
              <a:buFont typeface="Arial" pitchFamily="34" charset="0"/>
              <a:buNone/>
              <a:defRPr sz="1600" b="1" kern="1200">
                <a:solidFill>
                  <a:schemeClr val="tx1"/>
                </a:solidFill>
                <a:latin typeface="+mn-lt"/>
                <a:ea typeface="+mn-ea"/>
                <a:cs typeface="+mn-cs"/>
              </a:defRPr>
            </a:lvl1pPr>
            <a:lvl2pPr marL="457200" indent="0" algn="r" defTabSz="914400" rtl="1" eaLnBrk="1" latinLnBrk="0" hangingPunct="1">
              <a:spcBef>
                <a:spcPct val="20000"/>
              </a:spcBef>
              <a:buClr>
                <a:schemeClr val="tx2"/>
              </a:buClr>
              <a:buFont typeface="Arial" pitchFamily="34" charset="0"/>
              <a:buNone/>
              <a:defRPr sz="1200" kern="1200">
                <a:solidFill>
                  <a:schemeClr val="tx1"/>
                </a:solidFill>
                <a:latin typeface="+mn-lt"/>
                <a:ea typeface="+mn-ea"/>
                <a:cs typeface="+mn-cs"/>
              </a:defRPr>
            </a:lvl2pPr>
            <a:lvl3pPr marL="914400" indent="0" algn="r" defTabSz="914400" rtl="1" eaLnBrk="1" latinLnBrk="0" hangingPunct="1">
              <a:spcBef>
                <a:spcPct val="20000"/>
              </a:spcBef>
              <a:buClr>
                <a:schemeClr val="tx2"/>
              </a:buClr>
              <a:buFont typeface="Arial" pitchFamily="34" charset="0"/>
              <a:buNone/>
              <a:defRPr sz="1000" kern="1200">
                <a:solidFill>
                  <a:schemeClr val="tx1"/>
                </a:solidFill>
                <a:latin typeface="+mn-lt"/>
                <a:ea typeface="+mn-ea"/>
                <a:cs typeface="+mn-cs"/>
              </a:defRPr>
            </a:lvl3pPr>
            <a:lvl4pPr marL="13716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4pPr>
            <a:lvl5pPr marL="1828800" indent="0" algn="r" defTabSz="914400" rtl="1" eaLnBrk="1" latinLnBrk="0" hangingPunct="1">
              <a:spcBef>
                <a:spcPct val="20000"/>
              </a:spcBef>
              <a:buClr>
                <a:schemeClr val="tx2"/>
              </a:buClr>
              <a:buFont typeface="Arial" pitchFamily="34" charset="0"/>
              <a:buNone/>
              <a:defRPr sz="900" kern="1200" baseline="0">
                <a:solidFill>
                  <a:schemeClr val="tx1"/>
                </a:solidFill>
                <a:latin typeface="+mn-lt"/>
                <a:ea typeface="+mn-ea"/>
                <a:cs typeface="+mn-cs"/>
              </a:defRPr>
            </a:lvl5pPr>
            <a:lvl6pPr marL="22860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6pPr>
            <a:lvl7pPr marL="27432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7pPr>
            <a:lvl8pPr marL="32004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8pPr>
            <a:lvl9pPr marL="36576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9pPr>
          </a:lstStyle>
          <a:p>
            <a:r>
              <a:rPr lang="ar-JO" sz="2200" dirty="0">
                <a:solidFill>
                  <a:schemeClr val="bg1"/>
                </a:solidFill>
              </a:rPr>
              <a:t>الفصل الأول 2018 / 2019 </a:t>
            </a:r>
            <a:endParaRPr lang="en-US" sz="2200" dirty="0">
              <a:solidFill>
                <a:schemeClr val="bg1"/>
              </a:solidFill>
            </a:endParaRPr>
          </a:p>
        </p:txBody>
      </p:sp>
    </p:spTree>
    <p:extLst>
      <p:ext uri="{BB962C8B-B14F-4D97-AF65-F5344CB8AC3E}">
        <p14:creationId xmlns:p14="http://schemas.microsoft.com/office/powerpoint/2010/main" val="2567231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 قوائم التشغيل </a:t>
            </a:r>
            <a:r>
              <a:rPr lang="en-US" dirty="0"/>
              <a:t>playlists</a:t>
            </a:r>
          </a:p>
        </p:txBody>
      </p:sp>
      <p:sp>
        <p:nvSpPr>
          <p:cNvPr id="3" name="Content Placeholder 2"/>
          <p:cNvSpPr>
            <a:spLocks noGrp="1"/>
          </p:cNvSpPr>
          <p:nvPr>
            <p:ph idx="1"/>
          </p:nvPr>
        </p:nvSpPr>
        <p:spPr/>
        <p:txBody>
          <a:bodyPr>
            <a:normAutofit/>
          </a:bodyPr>
          <a:lstStyle/>
          <a:p>
            <a:pPr marL="0" indent="0">
              <a:buNone/>
            </a:pPr>
            <a:r>
              <a:rPr lang="ar-JO" b="1" dirty="0"/>
              <a:t>خصوصية قائمة التشغيل </a:t>
            </a:r>
            <a:r>
              <a:rPr lang="en-US" b="1" dirty="0"/>
              <a:t>Playlists</a:t>
            </a:r>
            <a:endParaRPr lang="ar-JO" altLang="en-US" b="1" dirty="0">
              <a:solidFill>
                <a:srgbClr val="212121"/>
              </a:solidFill>
              <a:latin typeface="Roboto"/>
              <a:cs typeface="Arial" pitchFamily="34" charset="0"/>
            </a:endParaRPr>
          </a:p>
          <a:p>
            <a:r>
              <a:rPr lang="ar-SA" altLang="en-US" dirty="0">
                <a:solidFill>
                  <a:srgbClr val="212121"/>
                </a:solidFill>
                <a:latin typeface="Roboto"/>
                <a:cs typeface="Arial" pitchFamily="34" charset="0"/>
              </a:rPr>
              <a:t>عامة</a:t>
            </a:r>
            <a:r>
              <a:rPr lang="ar-JO" altLang="en-US" dirty="0">
                <a:solidFill>
                  <a:srgbClr val="212121"/>
                </a:solidFill>
                <a:latin typeface="Roboto"/>
                <a:cs typeface="Arial" pitchFamily="34" charset="0"/>
              </a:rPr>
              <a:t> </a:t>
            </a:r>
            <a:r>
              <a:rPr lang="en-US" altLang="en-US" dirty="0">
                <a:solidFill>
                  <a:srgbClr val="212121"/>
                </a:solidFill>
                <a:latin typeface="Roboto"/>
                <a:cs typeface="Arial" pitchFamily="34" charset="0"/>
              </a:rPr>
              <a:t>Public</a:t>
            </a:r>
            <a:r>
              <a:rPr lang="ar-JO" altLang="en-US" dirty="0">
                <a:solidFill>
                  <a:srgbClr val="212121"/>
                </a:solidFill>
                <a:latin typeface="Roboto"/>
                <a:cs typeface="Arial" pitchFamily="34" charset="0"/>
              </a:rPr>
              <a:t>: ي</a:t>
            </a:r>
            <a:r>
              <a:rPr lang="ar-JO" dirty="0">
                <a:solidFill>
                  <a:srgbClr val="212121"/>
                </a:solidFill>
                <a:latin typeface="Roboto"/>
                <a:cs typeface="Arial" pitchFamily="34" charset="0"/>
              </a:rPr>
              <a:t>تم مشاهدة </a:t>
            </a:r>
            <a:r>
              <a:rPr lang="ar-JO" dirty="0"/>
              <a:t>قائمة التشغيل </a:t>
            </a:r>
            <a:r>
              <a:rPr lang="ar-JO" dirty="0">
                <a:solidFill>
                  <a:srgbClr val="212121"/>
                </a:solidFill>
                <a:latin typeface="Roboto"/>
                <a:cs typeface="Arial" pitchFamily="34" charset="0"/>
              </a:rPr>
              <a:t>من قبل </a:t>
            </a:r>
            <a:r>
              <a:rPr lang="ar-JO" altLang="en-US" dirty="0">
                <a:solidFill>
                  <a:srgbClr val="212121"/>
                </a:solidFill>
                <a:latin typeface="Roboto"/>
                <a:cs typeface="Arial" pitchFamily="34" charset="0"/>
              </a:rPr>
              <a:t>أي شخص متصل بالانترنت.</a:t>
            </a:r>
          </a:p>
          <a:p>
            <a:r>
              <a:rPr lang="ar-SA" altLang="en-US" dirty="0">
                <a:solidFill>
                  <a:srgbClr val="212121"/>
                </a:solidFill>
                <a:latin typeface="Roboto"/>
                <a:cs typeface="Arial" pitchFamily="34" charset="0"/>
              </a:rPr>
              <a:t>خاصة </a:t>
            </a:r>
            <a:r>
              <a:rPr lang="en-US" altLang="en-US" dirty="0">
                <a:solidFill>
                  <a:srgbClr val="212121"/>
                </a:solidFill>
                <a:latin typeface="Roboto"/>
                <a:cs typeface="Arial" pitchFamily="34" charset="0"/>
              </a:rPr>
              <a:t>Private</a:t>
            </a:r>
            <a:r>
              <a:rPr lang="ar-JO" altLang="en-US" dirty="0">
                <a:solidFill>
                  <a:srgbClr val="212121"/>
                </a:solidFill>
                <a:latin typeface="Roboto"/>
                <a:cs typeface="Arial" pitchFamily="34" charset="0"/>
              </a:rPr>
              <a:t>: ي</a:t>
            </a:r>
            <a:r>
              <a:rPr lang="ar-JO" dirty="0">
                <a:solidFill>
                  <a:srgbClr val="212121"/>
                </a:solidFill>
                <a:latin typeface="Roboto"/>
                <a:cs typeface="Arial" pitchFamily="34" charset="0"/>
              </a:rPr>
              <a:t>تم مشاهدة </a:t>
            </a:r>
            <a:r>
              <a:rPr lang="ar-JO" dirty="0"/>
              <a:t>قائمة التشغيل </a:t>
            </a:r>
            <a:r>
              <a:rPr lang="ar-JO" dirty="0">
                <a:solidFill>
                  <a:srgbClr val="212121"/>
                </a:solidFill>
                <a:latin typeface="Roboto"/>
                <a:cs typeface="Arial" pitchFamily="34" charset="0"/>
              </a:rPr>
              <a:t>من قبلك فقط.</a:t>
            </a:r>
          </a:p>
          <a:p>
            <a:r>
              <a:rPr lang="ar-SA" altLang="en-US" dirty="0">
                <a:solidFill>
                  <a:srgbClr val="212121"/>
                </a:solidFill>
                <a:latin typeface="Roboto"/>
                <a:cs typeface="Arial" pitchFamily="34" charset="0"/>
              </a:rPr>
              <a:t>غير مدرجة</a:t>
            </a:r>
            <a:r>
              <a:rPr lang="ar-JO" altLang="en-US" dirty="0">
                <a:solidFill>
                  <a:srgbClr val="212121"/>
                </a:solidFill>
                <a:latin typeface="Roboto"/>
                <a:cs typeface="Arial" pitchFamily="34" charset="0"/>
              </a:rPr>
              <a:t> </a:t>
            </a:r>
            <a:r>
              <a:rPr lang="en-US" altLang="en-US" dirty="0">
                <a:solidFill>
                  <a:srgbClr val="212121"/>
                </a:solidFill>
                <a:latin typeface="Roboto"/>
                <a:cs typeface="Arial" pitchFamily="34" charset="0"/>
              </a:rPr>
              <a:t>Unlisted</a:t>
            </a:r>
            <a:r>
              <a:rPr lang="ar-JO" altLang="en-US" dirty="0">
                <a:solidFill>
                  <a:srgbClr val="212121"/>
                </a:solidFill>
                <a:latin typeface="Roboto"/>
                <a:cs typeface="Arial" pitchFamily="34" charset="0"/>
              </a:rPr>
              <a:t>: ي</a:t>
            </a:r>
            <a:r>
              <a:rPr lang="ar-JO" dirty="0">
                <a:solidFill>
                  <a:srgbClr val="212121"/>
                </a:solidFill>
                <a:latin typeface="Roboto"/>
                <a:cs typeface="Arial" pitchFamily="34" charset="0"/>
              </a:rPr>
              <a:t>تم مشاهدة </a:t>
            </a:r>
            <a:r>
              <a:rPr lang="ar-JO" dirty="0"/>
              <a:t>قائمة التشغيل</a:t>
            </a:r>
            <a:r>
              <a:rPr lang="ar-JO" dirty="0">
                <a:solidFill>
                  <a:srgbClr val="212121"/>
                </a:solidFill>
                <a:latin typeface="Roboto"/>
                <a:cs typeface="Arial" pitchFamily="34" charset="0"/>
              </a:rPr>
              <a:t> من قبل </a:t>
            </a:r>
            <a:r>
              <a:rPr lang="ar-JO" altLang="en-US" dirty="0">
                <a:solidFill>
                  <a:srgbClr val="212121"/>
                </a:solidFill>
                <a:latin typeface="Roboto"/>
                <a:cs typeface="Arial" pitchFamily="34" charset="0"/>
              </a:rPr>
              <a:t>أي شخص لديه رابط الفيديو. </a:t>
            </a:r>
            <a:endParaRPr lang="en-US" dirty="0">
              <a:solidFill>
                <a:srgbClr val="212121"/>
              </a:solidFill>
              <a:latin typeface="Roboto"/>
              <a:cs typeface="Arial" pitchFamily="34" charset="0"/>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10</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806161903"/>
              </p:ext>
            </p:extLst>
          </p:nvPr>
        </p:nvGraphicFramePr>
        <p:xfrm>
          <a:off x="457200" y="3926840"/>
          <a:ext cx="7162800" cy="1483360"/>
        </p:xfrm>
        <a:graphic>
          <a:graphicData uri="http://schemas.openxmlformats.org/drawingml/2006/table">
            <a:tbl>
              <a:tblPr firstRow="1" bandRow="1">
                <a:tableStyleId>{5C22544A-7EE6-4342-B048-85BDC9FD1C3A}</a:tableStyleId>
              </a:tblPr>
              <a:tblGrid>
                <a:gridCol w="1600199">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2971801">
                  <a:extLst>
                    <a:ext uri="{9D8B030D-6E8A-4147-A177-3AD203B41FA5}">
                      <a16:colId xmlns:a16="http://schemas.microsoft.com/office/drawing/2014/main" xmlns="" val="20003"/>
                    </a:ext>
                  </a:extLst>
                </a:gridCol>
              </a:tblGrid>
              <a:tr h="370840">
                <a:tc>
                  <a:txBody>
                    <a:bodyPr/>
                    <a:lstStyle/>
                    <a:p>
                      <a:pPr algn="r" rtl="1" fontAlgn="base"/>
                      <a:r>
                        <a:rPr lang="ar-JO" b="1" dirty="0">
                          <a:solidFill>
                            <a:srgbClr val="212121"/>
                          </a:solidFill>
                          <a:effectLst/>
                        </a:rPr>
                        <a:t>غير مدرجة</a:t>
                      </a:r>
                    </a:p>
                  </a:txBody>
                  <a:tcPr marL="38100" marR="38100" marT="12700" marB="12700" anchor="ctr"/>
                </a:tc>
                <a:tc>
                  <a:txBody>
                    <a:bodyPr/>
                    <a:lstStyle/>
                    <a:p>
                      <a:pPr algn="r" rtl="1" fontAlgn="base"/>
                      <a:r>
                        <a:rPr lang="ar-JO" b="1" dirty="0">
                          <a:solidFill>
                            <a:srgbClr val="212121"/>
                          </a:solidFill>
                          <a:effectLst/>
                        </a:rPr>
                        <a:t>خاصة</a:t>
                      </a:r>
                    </a:p>
                  </a:txBody>
                  <a:tcPr marL="38100" marR="38100" marT="12700" marB="12700" anchor="ctr"/>
                </a:tc>
                <a:tc>
                  <a:txBody>
                    <a:bodyPr/>
                    <a:lstStyle/>
                    <a:p>
                      <a:pPr algn="r" rtl="1" fontAlgn="base"/>
                      <a:r>
                        <a:rPr lang="ar-JO" b="1" dirty="0">
                          <a:solidFill>
                            <a:srgbClr val="212121"/>
                          </a:solidFill>
                          <a:effectLst/>
                        </a:rPr>
                        <a:t>قناة عامة</a:t>
                      </a:r>
                    </a:p>
                  </a:txBody>
                  <a:tcPr marL="38100" marR="38100" marT="12700" marB="12700"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b="1" dirty="0">
                          <a:solidFill>
                            <a:srgbClr val="212121"/>
                          </a:solidFill>
                          <a:effectLst/>
                        </a:rPr>
                        <a:t>الميزة</a:t>
                      </a:r>
                    </a:p>
                  </a:txBody>
                  <a:tcPr/>
                </a:tc>
                <a:extLst>
                  <a:ext uri="{0D108BD9-81ED-4DB2-BD59-A6C34878D82A}">
                    <a16:rowId xmlns:a16="http://schemas.microsoft.com/office/drawing/2014/main" xmlns="" val="10000"/>
                  </a:ext>
                </a:extLst>
              </a:tr>
              <a:tr h="370840">
                <a:tc>
                  <a:txBody>
                    <a:bodyPr/>
                    <a:lstStyle/>
                    <a:p>
                      <a:pPr algn="r" rtl="1" fontAlgn="t"/>
                      <a:r>
                        <a:rPr lang="ar-JO" dirty="0">
                          <a:effectLst/>
                        </a:rPr>
                        <a:t>نعم</a:t>
                      </a:r>
                    </a:p>
                  </a:txBody>
                  <a:tcPr marL="38100" marR="38100" marT="12700" marB="12700"/>
                </a:tc>
                <a:tc>
                  <a:txBody>
                    <a:bodyPr/>
                    <a:lstStyle/>
                    <a:p>
                      <a:pPr algn="r" rtl="1" fontAlgn="t"/>
                      <a:r>
                        <a:rPr lang="ar-JO" dirty="0">
                          <a:effectLst/>
                        </a:rPr>
                        <a:t>لا</a:t>
                      </a:r>
                    </a:p>
                  </a:txBody>
                  <a:tcPr marL="38100" marR="38100" marT="12700" marB="12700"/>
                </a:tc>
                <a:tc>
                  <a:txBody>
                    <a:bodyPr/>
                    <a:lstStyle/>
                    <a:p>
                      <a:pPr algn="r" rtl="1" fontAlgn="t"/>
                      <a:r>
                        <a:rPr lang="ar-JO">
                          <a:effectLst/>
                        </a:rPr>
                        <a:t>نعم</a:t>
                      </a:r>
                    </a:p>
                  </a:txBody>
                  <a:tcPr marL="38100" marR="38100" marT="12700" marB="12700"/>
                </a:tc>
                <a:tc>
                  <a:txBody>
                    <a:bodyPr/>
                    <a:lstStyle/>
                    <a:p>
                      <a:pPr algn="r" rtl="1" fontAlgn="t"/>
                      <a:r>
                        <a:rPr lang="ar-JO" dirty="0">
                          <a:effectLst/>
                        </a:rPr>
                        <a:t>يمكن مشاركة عنوان </a:t>
                      </a:r>
                      <a:r>
                        <a:rPr lang="en-US" dirty="0">
                          <a:effectLst/>
                        </a:rPr>
                        <a:t>URL</a:t>
                      </a:r>
                    </a:p>
                  </a:txBody>
                  <a:tcPr marL="38100" marR="38100" marT="12700" marB="12700"/>
                </a:tc>
                <a:extLst>
                  <a:ext uri="{0D108BD9-81ED-4DB2-BD59-A6C34878D82A}">
                    <a16:rowId xmlns:a16="http://schemas.microsoft.com/office/drawing/2014/main" xmlns="" val="10001"/>
                  </a:ext>
                </a:extLst>
              </a:tr>
              <a:tr h="370840">
                <a:tc>
                  <a:txBody>
                    <a:bodyPr/>
                    <a:lstStyle/>
                    <a:p>
                      <a:pPr algn="r" rtl="1" fontAlgn="t"/>
                      <a:r>
                        <a:rPr lang="ar-JO" dirty="0">
                          <a:effectLst/>
                        </a:rPr>
                        <a:t>لا</a:t>
                      </a:r>
                    </a:p>
                  </a:txBody>
                  <a:tcPr marL="38100" marR="38100" marT="12700" marB="12700"/>
                </a:tc>
                <a:tc>
                  <a:txBody>
                    <a:bodyPr/>
                    <a:lstStyle/>
                    <a:p>
                      <a:pPr algn="r" rtl="1" fontAlgn="t"/>
                      <a:r>
                        <a:rPr lang="ar-JO" dirty="0">
                          <a:effectLst/>
                        </a:rPr>
                        <a:t>لا</a:t>
                      </a:r>
                    </a:p>
                  </a:txBody>
                  <a:tcPr marL="38100" marR="38100" marT="12700" marB="12700"/>
                </a:tc>
                <a:tc>
                  <a:txBody>
                    <a:bodyPr/>
                    <a:lstStyle/>
                    <a:p>
                      <a:pPr algn="r" rtl="1" fontAlgn="t"/>
                      <a:r>
                        <a:rPr lang="ar-JO">
                          <a:effectLst/>
                        </a:rPr>
                        <a:t>نعم</a:t>
                      </a:r>
                    </a:p>
                  </a:txBody>
                  <a:tcPr marL="38100" marR="38100" marT="12700" marB="12700"/>
                </a:tc>
                <a:tc>
                  <a:txBody>
                    <a:bodyPr/>
                    <a:lstStyle/>
                    <a:p>
                      <a:pPr algn="r" rtl="1" fontAlgn="t"/>
                      <a:r>
                        <a:rPr lang="ar-JO" dirty="0">
                          <a:effectLst/>
                        </a:rPr>
                        <a:t>تظهر في عمليات البحث ذات الصلة.</a:t>
                      </a:r>
                    </a:p>
                  </a:txBody>
                  <a:tcPr marL="38100" marR="38100" marT="12700" marB="12700"/>
                </a:tc>
                <a:extLst>
                  <a:ext uri="{0D108BD9-81ED-4DB2-BD59-A6C34878D82A}">
                    <a16:rowId xmlns:a16="http://schemas.microsoft.com/office/drawing/2014/main" xmlns="" val="10002"/>
                  </a:ext>
                </a:extLst>
              </a:tr>
              <a:tr h="370840">
                <a:tc>
                  <a:txBody>
                    <a:bodyPr/>
                    <a:lstStyle/>
                    <a:p>
                      <a:pPr algn="r" rtl="1" fontAlgn="t"/>
                      <a:r>
                        <a:rPr lang="ar-JO" dirty="0">
                          <a:effectLst/>
                        </a:rPr>
                        <a:t>لا</a:t>
                      </a:r>
                    </a:p>
                  </a:txBody>
                  <a:tcPr marL="38100" marR="38100" marT="12700" marB="12700"/>
                </a:tc>
                <a:tc>
                  <a:txBody>
                    <a:bodyPr/>
                    <a:lstStyle/>
                    <a:p>
                      <a:pPr algn="r" rtl="1" fontAlgn="t"/>
                      <a:r>
                        <a:rPr lang="ar-JO" dirty="0">
                          <a:effectLst/>
                        </a:rPr>
                        <a:t>لا</a:t>
                      </a:r>
                    </a:p>
                  </a:txBody>
                  <a:tcPr marL="38100" marR="38100" marT="12700" marB="12700"/>
                </a:tc>
                <a:tc>
                  <a:txBody>
                    <a:bodyPr/>
                    <a:lstStyle/>
                    <a:p>
                      <a:pPr algn="r" rtl="1" fontAlgn="t"/>
                      <a:r>
                        <a:rPr lang="ar-JO" dirty="0">
                          <a:effectLst/>
                        </a:rPr>
                        <a:t>نعم</a:t>
                      </a:r>
                    </a:p>
                  </a:txBody>
                  <a:tcPr marL="38100" marR="38100" marT="12700" marB="12700"/>
                </a:tc>
                <a:tc>
                  <a:txBody>
                    <a:bodyPr/>
                    <a:lstStyle/>
                    <a:p>
                      <a:pPr algn="r" rtl="1" fontAlgn="t"/>
                      <a:r>
                        <a:rPr lang="ar-JO" dirty="0">
                          <a:effectLst/>
                        </a:rPr>
                        <a:t>سيتم نشرها على قناتك فور إنشائها.</a:t>
                      </a:r>
                    </a:p>
                  </a:txBody>
                  <a:tcPr marL="38100" marR="38100" marT="12700" marB="1270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064564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الاشتراكات </a:t>
            </a:r>
            <a:r>
              <a:rPr lang="en-US" dirty="0"/>
              <a:t>Subscriptions</a:t>
            </a:r>
          </a:p>
        </p:txBody>
      </p:sp>
      <p:sp>
        <p:nvSpPr>
          <p:cNvPr id="3" name="Content Placeholder 2"/>
          <p:cNvSpPr>
            <a:spLocks noGrp="1"/>
          </p:cNvSpPr>
          <p:nvPr>
            <p:ph idx="1"/>
          </p:nvPr>
        </p:nvSpPr>
        <p:spPr/>
        <p:txBody>
          <a:bodyPr/>
          <a:lstStyle/>
          <a:p>
            <a:r>
              <a:rPr lang="ar-JO" dirty="0"/>
              <a:t>للاشتراك في القناة، انقر على زر "اشتراك"  أينما تراه.</a:t>
            </a:r>
          </a:p>
          <a:p>
            <a:r>
              <a:rPr lang="ar-JO" dirty="0"/>
              <a:t>إذا كنت تشاهد قنوات بصورة منتظمة فحاول الاشتراك فيها.</a:t>
            </a:r>
          </a:p>
          <a:p>
            <a:r>
              <a:rPr lang="ar-JO" dirty="0"/>
              <a:t>يمكنك العثور على قنوات مقترحة في صفحتك الرئيسية.</a:t>
            </a:r>
          </a:p>
          <a:p>
            <a:r>
              <a:rPr lang="ar-JO" dirty="0"/>
              <a:t>عندما تزور صفحتك الرئيسية ستظهر مقاطع فيديو جديدة من قنوات اشتركت فيها واقتراحات لقنوات أو مقاطع فيديو قد تثير اهتمامك</a:t>
            </a:r>
          </a:p>
          <a:p>
            <a:pPr marL="0" indent="0">
              <a:buNone/>
            </a:pPr>
            <a:r>
              <a:rPr lang="ar-JO" dirty="0"/>
              <a:t/>
            </a:r>
            <a:br>
              <a:rPr lang="ar-JO"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11</a:t>
            </a:fld>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00475"/>
            <a:ext cx="7362825"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5980339" y="5410200"/>
            <a:ext cx="16764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833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صفحة القناة </a:t>
            </a:r>
            <a:r>
              <a:rPr lang="en-US" dirty="0"/>
              <a:t>Channel</a:t>
            </a:r>
            <a:endParaRPr lang="ar-JO" dirty="0"/>
          </a:p>
        </p:txBody>
      </p:sp>
      <p:sp>
        <p:nvSpPr>
          <p:cNvPr id="3" name="Content Placeholder 2"/>
          <p:cNvSpPr>
            <a:spLocks noGrp="1"/>
          </p:cNvSpPr>
          <p:nvPr>
            <p:ph idx="1"/>
          </p:nvPr>
        </p:nvSpPr>
        <p:spPr/>
        <p:txBody>
          <a:bodyPr/>
          <a:lstStyle/>
          <a:p>
            <a:endParaRPr lang="ar-JO"/>
          </a:p>
        </p:txBody>
      </p:sp>
      <p:sp>
        <p:nvSpPr>
          <p:cNvPr id="4" name="Slide Number Placeholder 3"/>
          <p:cNvSpPr>
            <a:spLocks noGrp="1"/>
          </p:cNvSpPr>
          <p:nvPr>
            <p:ph type="sldNum" sz="quarter" idx="12"/>
          </p:nvPr>
        </p:nvSpPr>
        <p:spPr/>
        <p:txBody>
          <a:bodyPr/>
          <a:lstStyle/>
          <a:p>
            <a:fld id="{A85E95EA-764A-438A-AB2D-615555310C78}" type="slidenum">
              <a:rPr lang="en-GB" smtClean="0"/>
              <a:pPr/>
              <a:t>12</a:t>
            </a:fld>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721245"/>
            <a:ext cx="5638800" cy="4860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0194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صفحة القناة </a:t>
            </a:r>
            <a:r>
              <a:rPr lang="en-US" dirty="0"/>
              <a:t>Channel</a:t>
            </a:r>
            <a:endParaRPr lang="ar-JO" dirty="0"/>
          </a:p>
        </p:txBody>
      </p:sp>
      <p:sp>
        <p:nvSpPr>
          <p:cNvPr id="3" name="Content Placeholder 2"/>
          <p:cNvSpPr>
            <a:spLocks noGrp="1"/>
          </p:cNvSpPr>
          <p:nvPr>
            <p:ph idx="1"/>
          </p:nvPr>
        </p:nvSpPr>
        <p:spPr/>
        <p:txBody>
          <a:bodyPr/>
          <a:lstStyle/>
          <a:p>
            <a:r>
              <a:rPr lang="ar-JO" dirty="0"/>
              <a:t>تتكون صفحة القناة </a:t>
            </a:r>
            <a:r>
              <a:rPr lang="en-US" dirty="0"/>
              <a:t>Channel</a:t>
            </a:r>
            <a:r>
              <a:rPr lang="ar-JO" dirty="0"/>
              <a:t> من:</a:t>
            </a:r>
          </a:p>
          <a:p>
            <a:pPr lvl="1"/>
            <a:r>
              <a:rPr lang="ar-JO" dirty="0"/>
              <a:t>اسم القناة</a:t>
            </a:r>
          </a:p>
          <a:p>
            <a:pPr lvl="1"/>
            <a:r>
              <a:rPr lang="ar-JO" dirty="0"/>
              <a:t>زر الاشتراك / الغاء الاشتراك في القناة</a:t>
            </a:r>
          </a:p>
          <a:p>
            <a:pPr lvl="1"/>
            <a:r>
              <a:rPr lang="ar-JO" dirty="0"/>
              <a:t>عدد الاشتراكات</a:t>
            </a:r>
          </a:p>
          <a:p>
            <a:pPr lvl="1"/>
            <a:r>
              <a:rPr lang="ar-JO" dirty="0"/>
              <a:t>مقاطع الفيديو التي تم تحميلها من قبل أصحاب القناة </a:t>
            </a:r>
            <a:r>
              <a:rPr lang="en-US" dirty="0"/>
              <a:t>Videos</a:t>
            </a:r>
            <a:endParaRPr lang="ar-JO" dirty="0"/>
          </a:p>
          <a:p>
            <a:pPr lvl="1"/>
            <a:r>
              <a:rPr lang="ar-JO" dirty="0"/>
              <a:t>قوائم التشغيل </a:t>
            </a:r>
            <a:r>
              <a:rPr lang="en-US" dirty="0"/>
              <a:t>playlists</a:t>
            </a:r>
            <a:endParaRPr lang="ar-JO" dirty="0"/>
          </a:p>
          <a:p>
            <a:pPr lvl="1"/>
            <a:r>
              <a:rPr lang="ar-JO" dirty="0"/>
              <a:t>قنوات مميزة ذات علاقة</a:t>
            </a:r>
            <a:r>
              <a:rPr lang="en-US" dirty="0"/>
              <a:t> Channels </a:t>
            </a:r>
            <a:endParaRPr lang="ar-JO" dirty="0"/>
          </a:p>
          <a:p>
            <a:pPr lvl="1"/>
            <a:r>
              <a:rPr lang="ar-JO" dirty="0"/>
              <a:t>النقاش </a:t>
            </a:r>
            <a:r>
              <a:rPr lang="en-US" dirty="0"/>
              <a:t>Discussion</a:t>
            </a:r>
            <a:endParaRPr lang="ar-JO" dirty="0"/>
          </a:p>
          <a:p>
            <a:pPr lvl="1"/>
            <a:r>
              <a:rPr lang="ar-JO" dirty="0"/>
              <a:t>عن الصفحة </a:t>
            </a:r>
            <a:r>
              <a:rPr lang="en-US" dirty="0"/>
              <a:t>About</a:t>
            </a:r>
            <a:endParaRPr lang="ar-JO" dirty="0"/>
          </a:p>
          <a:p>
            <a:pPr lvl="1"/>
            <a:r>
              <a:rPr lang="ar-JO" dirty="0"/>
              <a:t>البحث في القناة</a:t>
            </a:r>
          </a:p>
          <a:p>
            <a:pPr lvl="1"/>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13</a:t>
            </a:fld>
            <a:endParaRPr lang="en-GB"/>
          </a:p>
        </p:txBody>
      </p:sp>
    </p:spTree>
    <p:extLst>
      <p:ext uri="{BB962C8B-B14F-4D97-AF65-F5344CB8AC3E}">
        <p14:creationId xmlns:p14="http://schemas.microsoft.com/office/powerpoint/2010/main" val="1309884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تحميل الفيديوهات على اليوتيوب </a:t>
            </a:r>
            <a:r>
              <a:rPr lang="en-GB" dirty="0"/>
              <a:t> Upload</a:t>
            </a:r>
            <a:r>
              <a:rPr lang="ar-JO" dirty="0"/>
              <a:t> </a:t>
            </a:r>
            <a:endParaRPr lang="en-US" dirty="0"/>
          </a:p>
        </p:txBody>
      </p:sp>
      <p:sp>
        <p:nvSpPr>
          <p:cNvPr id="3" name="Content Placeholder 2"/>
          <p:cNvSpPr>
            <a:spLocks noGrp="1"/>
          </p:cNvSpPr>
          <p:nvPr>
            <p:ph idx="1"/>
          </p:nvPr>
        </p:nvSpPr>
        <p:spPr/>
        <p:txBody>
          <a:bodyPr/>
          <a:lstStyle/>
          <a:p>
            <a:r>
              <a:rPr lang="ar-JO" dirty="0" smtClean="0"/>
              <a:t>طرق </a:t>
            </a:r>
            <a:r>
              <a:rPr lang="ar-JO" dirty="0"/>
              <a:t>رفع الفيديوهات على </a:t>
            </a:r>
            <a:r>
              <a:rPr lang="ar-JO" dirty="0" smtClean="0"/>
              <a:t>اليوتيوب.</a:t>
            </a:r>
          </a:p>
          <a:p>
            <a:r>
              <a:rPr lang="ar-JO" dirty="0" smtClean="0"/>
              <a:t>خصوصية الفيديو الذي سيتم رفعه (عام، غير مدرج، أو خاص)</a:t>
            </a:r>
          </a:p>
          <a:p>
            <a:pPr marL="342900" lvl="1" indent="-342900">
              <a:spcAft>
                <a:spcPts val="600"/>
              </a:spcAft>
            </a:pPr>
            <a:r>
              <a:rPr lang="ar-JO" dirty="0" smtClean="0"/>
              <a:t>تحديد </a:t>
            </a:r>
            <a:r>
              <a:rPr lang="ar-JO" dirty="0"/>
              <a:t>اعدادات  </a:t>
            </a:r>
            <a:r>
              <a:rPr lang="ar-JO" dirty="0" smtClean="0"/>
              <a:t>الفيديو.</a:t>
            </a:r>
          </a:p>
          <a:p>
            <a:pPr marL="1028700" lvl="2" indent="-342900">
              <a:spcAft>
                <a:spcPts val="600"/>
              </a:spcAft>
            </a:pPr>
            <a:r>
              <a:rPr lang="ar-JO" dirty="0" smtClean="0"/>
              <a:t>الاعدادات الاساسية.</a:t>
            </a:r>
          </a:p>
          <a:p>
            <a:pPr marL="1028700" lvl="2" indent="-342900">
              <a:spcAft>
                <a:spcPts val="600"/>
              </a:spcAft>
            </a:pPr>
            <a:r>
              <a:rPr lang="ar-JO" dirty="0"/>
              <a:t>اعدادات الترجمة</a:t>
            </a:r>
            <a:r>
              <a:rPr lang="en-US" dirty="0"/>
              <a:t>Translations </a:t>
            </a:r>
            <a:r>
              <a:rPr lang="ar-JO" dirty="0"/>
              <a:t>(اللغة الاساسية، اللغات التي سيتم ترجمة الفيديو بها،  ترجمة العنوان والوصف</a:t>
            </a:r>
            <a:r>
              <a:rPr lang="ar-JO" dirty="0" smtClean="0"/>
              <a:t>)</a:t>
            </a:r>
          </a:p>
          <a:p>
            <a:pPr marL="1028700" lvl="2" indent="-342900">
              <a:spcAft>
                <a:spcPts val="600"/>
              </a:spcAft>
            </a:pPr>
            <a:endParaRPr lang="ar-JO" dirty="0"/>
          </a:p>
          <a:p>
            <a:pPr marL="1028700" lvl="2" indent="-342900">
              <a:spcAft>
                <a:spcPts val="600"/>
              </a:spcAft>
            </a:pPr>
            <a:endParaRPr lang="ar-JO" dirty="0"/>
          </a:p>
          <a:p>
            <a:endParaRPr lang="ar-JO" dirty="0" smtClean="0"/>
          </a:p>
          <a:p>
            <a:endParaRPr lang="ar-JO" dirty="0"/>
          </a:p>
          <a:p>
            <a:endParaRPr lang="en-US" dirty="0"/>
          </a:p>
        </p:txBody>
      </p:sp>
    </p:spTree>
    <p:extLst>
      <p:ext uri="{BB962C8B-B14F-4D97-AF65-F5344CB8AC3E}">
        <p14:creationId xmlns:p14="http://schemas.microsoft.com/office/powerpoint/2010/main" val="1734246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تحميل الفيديوهات على اليوتيوب </a:t>
            </a:r>
            <a:r>
              <a:rPr lang="en-GB" dirty="0"/>
              <a:t> Upload</a:t>
            </a:r>
            <a:endParaRPr lang="en-US" dirty="0"/>
          </a:p>
        </p:txBody>
      </p:sp>
      <p:sp>
        <p:nvSpPr>
          <p:cNvPr id="5" name="Content Placeholder 4"/>
          <p:cNvSpPr>
            <a:spLocks noGrp="1"/>
          </p:cNvSpPr>
          <p:nvPr>
            <p:ph idx="1"/>
          </p:nvPr>
        </p:nvSpPr>
        <p:spPr/>
        <p:txBody>
          <a:bodyPr>
            <a:normAutofit/>
          </a:bodyPr>
          <a:lstStyle/>
          <a:p>
            <a:pPr marL="342900" lvl="1" indent="-342900">
              <a:spcAft>
                <a:spcPts val="600"/>
              </a:spcAft>
            </a:pPr>
            <a:r>
              <a:rPr lang="ar-JO" dirty="0"/>
              <a:t>يمكنك تحديث احدى إعداد الخصوصية المناسبة:</a:t>
            </a:r>
            <a:endParaRPr lang="en-US" altLang="en-US" dirty="0">
              <a:solidFill>
                <a:srgbClr val="212121"/>
              </a:solidFill>
              <a:latin typeface="Roboto"/>
              <a:cs typeface="Arial" pitchFamily="34" charset="0"/>
            </a:endParaRPr>
          </a:p>
          <a:p>
            <a:pPr lvl="1"/>
            <a:r>
              <a:rPr lang="ar-SA" altLang="en-US" dirty="0">
                <a:solidFill>
                  <a:srgbClr val="212121"/>
                </a:solidFill>
                <a:latin typeface="Roboto"/>
                <a:cs typeface="Arial" pitchFamily="34" charset="0"/>
              </a:rPr>
              <a:t>عامة</a:t>
            </a:r>
            <a:r>
              <a:rPr lang="ar-JO" altLang="en-US" dirty="0">
                <a:solidFill>
                  <a:srgbClr val="212121"/>
                </a:solidFill>
                <a:latin typeface="Roboto"/>
                <a:cs typeface="Arial" pitchFamily="34" charset="0"/>
              </a:rPr>
              <a:t> </a:t>
            </a:r>
            <a:r>
              <a:rPr lang="en-US" altLang="en-US" dirty="0">
                <a:solidFill>
                  <a:srgbClr val="212121"/>
                </a:solidFill>
                <a:latin typeface="Roboto"/>
                <a:cs typeface="Arial" pitchFamily="34" charset="0"/>
              </a:rPr>
              <a:t>Public</a:t>
            </a:r>
            <a:r>
              <a:rPr lang="ar-JO" altLang="en-US" dirty="0">
                <a:solidFill>
                  <a:srgbClr val="212121"/>
                </a:solidFill>
                <a:latin typeface="Roboto"/>
                <a:cs typeface="Arial" pitchFamily="34" charset="0"/>
              </a:rPr>
              <a:t>: ي</a:t>
            </a:r>
            <a:r>
              <a:rPr lang="ar-JO" dirty="0">
                <a:solidFill>
                  <a:srgbClr val="212121"/>
                </a:solidFill>
                <a:latin typeface="Roboto"/>
                <a:cs typeface="Arial" pitchFamily="34" charset="0"/>
              </a:rPr>
              <a:t>تم مشاهدة </a:t>
            </a:r>
            <a:r>
              <a:rPr lang="ar-JO" dirty="0"/>
              <a:t>الفيديو</a:t>
            </a:r>
            <a:r>
              <a:rPr lang="ar-JO" dirty="0">
                <a:solidFill>
                  <a:srgbClr val="212121"/>
                </a:solidFill>
                <a:latin typeface="Roboto"/>
                <a:cs typeface="Arial" pitchFamily="34" charset="0"/>
              </a:rPr>
              <a:t>من قبل </a:t>
            </a:r>
            <a:r>
              <a:rPr lang="ar-JO" altLang="en-US" dirty="0">
                <a:solidFill>
                  <a:srgbClr val="212121"/>
                </a:solidFill>
                <a:latin typeface="Roboto"/>
                <a:cs typeface="Arial" pitchFamily="34" charset="0"/>
              </a:rPr>
              <a:t>أي شخص متصل بالانترنت.</a:t>
            </a:r>
          </a:p>
          <a:p>
            <a:pPr lvl="1"/>
            <a:r>
              <a:rPr lang="ar-SA" altLang="en-US" dirty="0">
                <a:solidFill>
                  <a:srgbClr val="212121"/>
                </a:solidFill>
                <a:latin typeface="Roboto"/>
                <a:cs typeface="Arial" pitchFamily="34" charset="0"/>
              </a:rPr>
              <a:t>خاصة </a:t>
            </a:r>
            <a:r>
              <a:rPr lang="en-US" altLang="en-US" dirty="0">
                <a:solidFill>
                  <a:srgbClr val="212121"/>
                </a:solidFill>
                <a:latin typeface="Roboto"/>
                <a:cs typeface="Arial" pitchFamily="34" charset="0"/>
              </a:rPr>
              <a:t>Private</a:t>
            </a:r>
            <a:r>
              <a:rPr lang="ar-JO" altLang="en-US" dirty="0">
                <a:solidFill>
                  <a:srgbClr val="212121"/>
                </a:solidFill>
                <a:latin typeface="Roboto"/>
                <a:cs typeface="Arial" pitchFamily="34" charset="0"/>
              </a:rPr>
              <a:t>: ي</a:t>
            </a:r>
            <a:r>
              <a:rPr lang="ar-JO" dirty="0">
                <a:solidFill>
                  <a:srgbClr val="212121"/>
                </a:solidFill>
                <a:latin typeface="Roboto"/>
                <a:cs typeface="Arial" pitchFamily="34" charset="0"/>
              </a:rPr>
              <a:t>تم مشاهدة </a:t>
            </a:r>
            <a:r>
              <a:rPr lang="ar-JO" dirty="0"/>
              <a:t>الفيديو</a:t>
            </a:r>
            <a:r>
              <a:rPr lang="ar-JO" dirty="0">
                <a:solidFill>
                  <a:srgbClr val="212121"/>
                </a:solidFill>
                <a:latin typeface="Roboto"/>
                <a:cs typeface="Arial" pitchFamily="34" charset="0"/>
              </a:rPr>
              <a:t>من قبلك والمستخدمين الذين تختارهم بنفسك فقط.</a:t>
            </a:r>
          </a:p>
          <a:p>
            <a:pPr lvl="1"/>
            <a:r>
              <a:rPr lang="ar-SA" altLang="en-US" dirty="0">
                <a:solidFill>
                  <a:srgbClr val="212121"/>
                </a:solidFill>
                <a:latin typeface="Roboto"/>
                <a:cs typeface="Arial" pitchFamily="34" charset="0"/>
              </a:rPr>
              <a:t>غير مدرجة</a:t>
            </a:r>
            <a:r>
              <a:rPr lang="ar-JO" altLang="en-US" dirty="0">
                <a:solidFill>
                  <a:srgbClr val="212121"/>
                </a:solidFill>
                <a:latin typeface="Roboto"/>
                <a:cs typeface="Arial" pitchFamily="34" charset="0"/>
              </a:rPr>
              <a:t> </a:t>
            </a:r>
            <a:r>
              <a:rPr lang="en-US" altLang="en-US" dirty="0">
                <a:solidFill>
                  <a:srgbClr val="212121"/>
                </a:solidFill>
                <a:latin typeface="Roboto"/>
                <a:cs typeface="Arial" pitchFamily="34" charset="0"/>
              </a:rPr>
              <a:t>Unlisted</a:t>
            </a:r>
            <a:r>
              <a:rPr lang="ar-JO" altLang="en-US" dirty="0">
                <a:solidFill>
                  <a:srgbClr val="212121"/>
                </a:solidFill>
                <a:latin typeface="Roboto"/>
                <a:cs typeface="Arial" pitchFamily="34" charset="0"/>
              </a:rPr>
              <a:t>: ي</a:t>
            </a:r>
            <a:r>
              <a:rPr lang="ar-JO" dirty="0">
                <a:solidFill>
                  <a:srgbClr val="212121"/>
                </a:solidFill>
                <a:latin typeface="Roboto"/>
                <a:cs typeface="Arial" pitchFamily="34" charset="0"/>
              </a:rPr>
              <a:t>تم مشاهدة </a:t>
            </a:r>
            <a:r>
              <a:rPr lang="ar-JO" dirty="0"/>
              <a:t>الفيديو</a:t>
            </a:r>
            <a:r>
              <a:rPr lang="ar-JO" dirty="0">
                <a:solidFill>
                  <a:srgbClr val="212121"/>
                </a:solidFill>
                <a:latin typeface="Roboto"/>
                <a:cs typeface="Arial" pitchFamily="34" charset="0"/>
              </a:rPr>
              <a:t>من قبل </a:t>
            </a:r>
            <a:r>
              <a:rPr lang="ar-JO" altLang="en-US" dirty="0">
                <a:solidFill>
                  <a:srgbClr val="212121"/>
                </a:solidFill>
                <a:latin typeface="Roboto"/>
                <a:cs typeface="Arial" pitchFamily="34" charset="0"/>
              </a:rPr>
              <a:t>أي شخص لديه رابط الفيديو. </a:t>
            </a:r>
            <a:endParaRPr lang="en-US" dirty="0">
              <a:solidFill>
                <a:srgbClr val="212121"/>
              </a:solidFill>
              <a:latin typeface="Roboto"/>
              <a:cs typeface="Arial" pitchFamily="34" charset="0"/>
            </a:endParaRPr>
          </a:p>
          <a:p>
            <a:pPr lvl="1"/>
            <a:r>
              <a:rPr lang="ar-JO" dirty="0"/>
              <a:t>مجدول </a:t>
            </a:r>
            <a:r>
              <a:rPr lang="en-US" dirty="0"/>
              <a:t>scheduled</a:t>
            </a:r>
            <a:r>
              <a:rPr lang="ar-JO" dirty="0"/>
              <a:t>: </a:t>
            </a:r>
            <a:r>
              <a:rPr lang="ar-JO" altLang="en-US" dirty="0">
                <a:solidFill>
                  <a:srgbClr val="212121"/>
                </a:solidFill>
                <a:latin typeface="Roboto"/>
                <a:cs typeface="Arial" pitchFamily="34" charset="0"/>
              </a:rPr>
              <a:t>ي</a:t>
            </a:r>
            <a:r>
              <a:rPr lang="ar-JO" dirty="0">
                <a:solidFill>
                  <a:srgbClr val="212121"/>
                </a:solidFill>
                <a:latin typeface="Roboto"/>
                <a:cs typeface="Arial" pitchFamily="34" charset="0"/>
              </a:rPr>
              <a:t>تم </a:t>
            </a:r>
            <a:r>
              <a:rPr lang="ar-JO" dirty="0"/>
              <a:t>نشرها وتصبح عامة في يوم ووقت محدد من اختيارك.</a:t>
            </a:r>
            <a:endParaRPr lang="en-US" u="sng" dirty="0"/>
          </a:p>
        </p:txBody>
      </p:sp>
      <p:graphicFrame>
        <p:nvGraphicFramePr>
          <p:cNvPr id="6" name="Table 5"/>
          <p:cNvGraphicFramePr>
            <a:graphicFrameLocks noGrp="1"/>
          </p:cNvGraphicFramePr>
          <p:nvPr>
            <p:extLst>
              <p:ext uri="{D42A27DB-BD31-4B8C-83A1-F6EECF244321}">
                <p14:modId xmlns:p14="http://schemas.microsoft.com/office/powerpoint/2010/main" val="273403443"/>
              </p:ext>
            </p:extLst>
          </p:nvPr>
        </p:nvGraphicFramePr>
        <p:xfrm>
          <a:off x="533400" y="3810000"/>
          <a:ext cx="7162800" cy="2260600"/>
        </p:xfrm>
        <a:graphic>
          <a:graphicData uri="http://schemas.openxmlformats.org/drawingml/2006/table">
            <a:tbl>
              <a:tblPr firstRow="1" bandRow="1">
                <a:tableStyleId>{5C22544A-7EE6-4342-B048-85BDC9FD1C3A}</a:tableStyleId>
              </a:tblPr>
              <a:tblGrid>
                <a:gridCol w="1600199">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2971801">
                  <a:extLst>
                    <a:ext uri="{9D8B030D-6E8A-4147-A177-3AD203B41FA5}">
                      <a16:colId xmlns:a16="http://schemas.microsoft.com/office/drawing/2014/main" xmlns="" val="20003"/>
                    </a:ext>
                  </a:extLst>
                </a:gridCol>
              </a:tblGrid>
              <a:tr h="370840">
                <a:tc>
                  <a:txBody>
                    <a:bodyPr/>
                    <a:lstStyle/>
                    <a:p>
                      <a:pPr algn="r" rtl="1" fontAlgn="base"/>
                      <a:r>
                        <a:rPr lang="ar-JO" b="1" dirty="0">
                          <a:solidFill>
                            <a:srgbClr val="212121"/>
                          </a:solidFill>
                          <a:effectLst/>
                        </a:rPr>
                        <a:t>غير مدرجة</a:t>
                      </a:r>
                    </a:p>
                  </a:txBody>
                  <a:tcPr marL="38100" marR="38100" marT="12700" marB="12700" anchor="ctr"/>
                </a:tc>
                <a:tc>
                  <a:txBody>
                    <a:bodyPr/>
                    <a:lstStyle/>
                    <a:p>
                      <a:pPr algn="r" rtl="1" fontAlgn="base"/>
                      <a:r>
                        <a:rPr lang="ar-JO" b="1" dirty="0">
                          <a:solidFill>
                            <a:srgbClr val="212121"/>
                          </a:solidFill>
                          <a:effectLst/>
                        </a:rPr>
                        <a:t>خاصة</a:t>
                      </a:r>
                    </a:p>
                  </a:txBody>
                  <a:tcPr marL="38100" marR="38100" marT="12700" marB="12700" anchor="ctr"/>
                </a:tc>
                <a:tc>
                  <a:txBody>
                    <a:bodyPr/>
                    <a:lstStyle/>
                    <a:p>
                      <a:pPr algn="r" rtl="1" fontAlgn="base"/>
                      <a:r>
                        <a:rPr lang="ar-JO" b="1" dirty="0">
                          <a:solidFill>
                            <a:srgbClr val="212121"/>
                          </a:solidFill>
                          <a:effectLst/>
                        </a:rPr>
                        <a:t>عامة</a:t>
                      </a:r>
                    </a:p>
                  </a:txBody>
                  <a:tcPr marL="38100" marR="38100" marT="12700" marB="12700"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b="1" dirty="0">
                          <a:solidFill>
                            <a:srgbClr val="212121"/>
                          </a:solidFill>
                          <a:effectLst/>
                        </a:rPr>
                        <a:t>الميزة</a:t>
                      </a:r>
                    </a:p>
                  </a:txBody>
                  <a:tcPr/>
                </a:tc>
                <a:extLst>
                  <a:ext uri="{0D108BD9-81ED-4DB2-BD59-A6C34878D82A}">
                    <a16:rowId xmlns:a16="http://schemas.microsoft.com/office/drawing/2014/main" xmlns="" val="10000"/>
                  </a:ext>
                </a:extLst>
              </a:tr>
              <a:tr h="370840">
                <a:tc>
                  <a:txBody>
                    <a:bodyPr/>
                    <a:lstStyle/>
                    <a:p>
                      <a:pPr algn="r" rtl="1" fontAlgn="t"/>
                      <a:r>
                        <a:rPr lang="ar-JO" dirty="0">
                          <a:effectLst/>
                        </a:rPr>
                        <a:t>لا</a:t>
                      </a:r>
                    </a:p>
                  </a:txBody>
                  <a:tcPr marL="38100" marR="38100" marT="12700" marB="12700"/>
                </a:tc>
                <a:tc>
                  <a:txBody>
                    <a:bodyPr/>
                    <a:lstStyle/>
                    <a:p>
                      <a:pPr algn="r" rtl="1" fontAlgn="t"/>
                      <a:r>
                        <a:rPr lang="ar-JO" dirty="0">
                          <a:effectLst/>
                        </a:rPr>
                        <a:t>لا</a:t>
                      </a:r>
                    </a:p>
                  </a:txBody>
                  <a:tcPr marL="38100" marR="38100" marT="12700" marB="12700"/>
                </a:tc>
                <a:tc>
                  <a:txBody>
                    <a:bodyPr/>
                    <a:lstStyle/>
                    <a:p>
                      <a:pPr algn="r" rtl="1" fontAlgn="t"/>
                      <a:r>
                        <a:rPr lang="ar-JO">
                          <a:effectLst/>
                        </a:rPr>
                        <a:t>نعم</a:t>
                      </a:r>
                    </a:p>
                  </a:txBody>
                  <a:tcPr marL="38100" marR="38100" marT="12700" marB="12700"/>
                </a:tc>
                <a:tc>
                  <a:txBody>
                    <a:bodyPr/>
                    <a:lstStyle/>
                    <a:p>
                      <a:pPr algn="r" rtl="1" fontAlgn="t"/>
                      <a:r>
                        <a:rPr lang="ar-JO" dirty="0">
                          <a:effectLst/>
                        </a:rPr>
                        <a:t>تظهر </a:t>
                      </a:r>
                      <a:r>
                        <a:rPr lang="ar-JO" sz="1800" b="0" i="0" kern="1200" dirty="0">
                          <a:solidFill>
                            <a:schemeClr val="dk1"/>
                          </a:solidFill>
                          <a:effectLst/>
                          <a:latin typeface="+mn-lt"/>
                          <a:ea typeface="+mn-ea"/>
                          <a:cs typeface="+mn-cs"/>
                        </a:rPr>
                        <a:t>مقاطع الفيديو </a:t>
                      </a:r>
                      <a:r>
                        <a:rPr lang="ar-JO" dirty="0">
                          <a:effectLst/>
                        </a:rPr>
                        <a:t>في عمليات البحث.</a:t>
                      </a:r>
                    </a:p>
                  </a:txBody>
                  <a:tcPr marL="38100" marR="38100" marT="12700" marB="12700"/>
                </a:tc>
                <a:extLst>
                  <a:ext uri="{0D108BD9-81ED-4DB2-BD59-A6C34878D82A}">
                    <a16:rowId xmlns:a16="http://schemas.microsoft.com/office/drawing/2014/main" xmlns="" val="10001"/>
                  </a:ext>
                </a:extLst>
              </a:tr>
              <a:tr h="370840">
                <a:tc>
                  <a:txBody>
                    <a:bodyPr/>
                    <a:lstStyle/>
                    <a:p>
                      <a:pPr algn="r" rtl="1" fontAlgn="t"/>
                      <a:r>
                        <a:rPr lang="ar-JO" dirty="0">
                          <a:effectLst/>
                        </a:rPr>
                        <a:t>لا</a:t>
                      </a:r>
                    </a:p>
                  </a:txBody>
                  <a:tcPr marL="38100" marR="38100" marT="12700" marB="12700"/>
                </a:tc>
                <a:tc>
                  <a:txBody>
                    <a:bodyPr/>
                    <a:lstStyle/>
                    <a:p>
                      <a:pPr algn="r" rtl="1" fontAlgn="t"/>
                      <a:r>
                        <a:rPr lang="ar-JO" dirty="0">
                          <a:effectLst/>
                        </a:rPr>
                        <a:t>لا</a:t>
                      </a:r>
                    </a:p>
                  </a:txBody>
                  <a:tcPr marL="38100" marR="38100" marT="12700" marB="12700"/>
                </a:tc>
                <a:tc>
                  <a:txBody>
                    <a:bodyPr/>
                    <a:lstStyle/>
                    <a:p>
                      <a:pPr algn="r" rtl="1" fontAlgn="t"/>
                      <a:r>
                        <a:rPr lang="ar-JO" dirty="0">
                          <a:effectLst/>
                        </a:rPr>
                        <a:t>نعم</a:t>
                      </a:r>
                    </a:p>
                  </a:txBody>
                  <a:tcPr marL="38100" marR="38100" marT="12700" marB="12700"/>
                </a:tc>
                <a:tc>
                  <a:txBody>
                    <a:bodyPr/>
                    <a:lstStyle/>
                    <a:p>
                      <a:pPr algn="r" rtl="1" fontAlgn="t"/>
                      <a:r>
                        <a:rPr lang="ar-JO" sz="1800" b="0" i="0" kern="1200" dirty="0">
                          <a:solidFill>
                            <a:schemeClr val="dk1"/>
                          </a:solidFill>
                          <a:effectLst/>
                          <a:latin typeface="+mn-lt"/>
                          <a:ea typeface="+mn-ea"/>
                          <a:cs typeface="+mn-cs"/>
                        </a:rPr>
                        <a:t>تظهر مقاطع الفيديو في علامة تبويب مقاطع الفيديو على صفحة قناتك.</a:t>
                      </a:r>
                      <a:endParaRPr lang="ar-JO" dirty="0">
                        <a:effectLst/>
                      </a:endParaRPr>
                    </a:p>
                  </a:txBody>
                  <a:tcPr marL="38100" marR="38100" marT="12700" marB="12700"/>
                </a:tc>
                <a:extLst>
                  <a:ext uri="{0D108BD9-81ED-4DB2-BD59-A6C34878D82A}">
                    <a16:rowId xmlns:a16="http://schemas.microsoft.com/office/drawing/2014/main" xmlns="" val="10002"/>
                  </a:ext>
                </a:extLst>
              </a:tr>
              <a:tr h="370840">
                <a:tc>
                  <a:txBody>
                    <a:bodyPr/>
                    <a:lstStyle/>
                    <a:p>
                      <a:pPr algn="r" rtl="1" fontAlgn="t"/>
                      <a:r>
                        <a:rPr lang="ar-JO" dirty="0">
                          <a:effectLst/>
                        </a:rPr>
                        <a:t>نعم</a:t>
                      </a:r>
                    </a:p>
                  </a:txBody>
                  <a:tcPr marL="38100" marR="38100" marT="12700" marB="12700"/>
                </a:tc>
                <a:tc>
                  <a:txBody>
                    <a:bodyPr/>
                    <a:lstStyle/>
                    <a:p>
                      <a:pPr algn="r" rtl="1" fontAlgn="t"/>
                      <a:r>
                        <a:rPr lang="ar-JO" dirty="0">
                          <a:effectLst/>
                        </a:rPr>
                        <a:t>لا</a:t>
                      </a:r>
                    </a:p>
                  </a:txBody>
                  <a:tcPr marL="38100" marR="38100" marT="12700" marB="12700"/>
                </a:tc>
                <a:tc>
                  <a:txBody>
                    <a:bodyPr/>
                    <a:lstStyle/>
                    <a:p>
                      <a:pPr algn="r" rtl="1" fontAlgn="t"/>
                      <a:r>
                        <a:rPr lang="ar-JO">
                          <a:effectLst/>
                        </a:rPr>
                        <a:t>نعم</a:t>
                      </a:r>
                    </a:p>
                  </a:txBody>
                  <a:tcPr marL="38100" marR="38100" marT="12700" marB="12700"/>
                </a:tc>
                <a:tc>
                  <a:txBody>
                    <a:bodyPr/>
                    <a:lstStyle/>
                    <a:p>
                      <a:pPr algn="r" rtl="1" fontAlgn="t"/>
                      <a:r>
                        <a:rPr lang="ar-JO" dirty="0">
                          <a:effectLst/>
                        </a:rPr>
                        <a:t>يمكن مشاركة رابط الفيديو.</a:t>
                      </a:r>
                      <a:endParaRPr lang="en-US" dirty="0">
                        <a:effectLst/>
                      </a:endParaRPr>
                    </a:p>
                  </a:txBody>
                  <a:tcPr marL="38100" marR="38100" marT="12700" marB="12700"/>
                </a:tc>
                <a:extLst>
                  <a:ext uri="{0D108BD9-81ED-4DB2-BD59-A6C34878D82A}">
                    <a16:rowId xmlns:a16="http://schemas.microsoft.com/office/drawing/2014/main" xmlns="" val="10003"/>
                  </a:ext>
                </a:extLst>
              </a:tr>
              <a:tr h="370840">
                <a:tc>
                  <a:txBody>
                    <a:bodyPr/>
                    <a:lstStyle/>
                    <a:p>
                      <a:pPr algn="r" rtl="1" fontAlgn="t"/>
                      <a:r>
                        <a:rPr lang="ar-JO" dirty="0">
                          <a:effectLst/>
                        </a:rPr>
                        <a:t>لا</a:t>
                      </a:r>
                    </a:p>
                  </a:txBody>
                  <a:tcPr marL="38100" marR="38100" marT="12700" marB="12700"/>
                </a:tc>
                <a:tc>
                  <a:txBody>
                    <a:bodyPr/>
                    <a:lstStyle/>
                    <a:p>
                      <a:pPr algn="r" rtl="1" fontAlgn="t"/>
                      <a:r>
                        <a:rPr lang="ar-JO" dirty="0">
                          <a:effectLst/>
                        </a:rPr>
                        <a:t>نعم</a:t>
                      </a:r>
                    </a:p>
                  </a:txBody>
                  <a:tcPr marL="38100" marR="38100" marT="12700" marB="12700"/>
                </a:tc>
                <a:tc>
                  <a:txBody>
                    <a:bodyPr/>
                    <a:lstStyle/>
                    <a:p>
                      <a:pPr algn="r" rtl="1" fontAlgn="t"/>
                      <a:r>
                        <a:rPr lang="ar-JO" dirty="0">
                          <a:effectLst/>
                        </a:rPr>
                        <a:t>لا</a:t>
                      </a:r>
                    </a:p>
                  </a:txBody>
                  <a:tcPr marL="38100" marR="38100" marT="12700" marB="12700"/>
                </a:tc>
                <a:tc>
                  <a:txBody>
                    <a:bodyPr/>
                    <a:lstStyle/>
                    <a:p>
                      <a:pPr marL="0" marR="0" indent="0" algn="r" defTabSz="914400" rtl="1" eaLnBrk="1" fontAlgn="t" latinLnBrk="0" hangingPunct="1">
                        <a:lnSpc>
                          <a:spcPct val="100000"/>
                        </a:lnSpc>
                        <a:spcBef>
                          <a:spcPts val="0"/>
                        </a:spcBef>
                        <a:spcAft>
                          <a:spcPts val="0"/>
                        </a:spcAft>
                        <a:buClrTx/>
                        <a:buSzTx/>
                        <a:buFontTx/>
                        <a:buNone/>
                        <a:tabLst/>
                        <a:defRPr/>
                      </a:pPr>
                      <a:r>
                        <a:rPr lang="ar-JO" baseline="0" dirty="0">
                          <a:effectLst/>
                        </a:rPr>
                        <a:t>لمشاهدة الفيديو يجب تسجيل الدخول في جوجل.</a:t>
                      </a:r>
                      <a:endParaRPr lang="ar-JO" dirty="0">
                        <a:effectLst/>
                      </a:endParaRPr>
                    </a:p>
                  </a:txBody>
                  <a:tcPr marL="38100" marR="38100" marT="12700" marB="1270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801381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تحميل الفيديوهات على اليوتيوب </a:t>
            </a:r>
            <a:r>
              <a:rPr lang="en-GB" dirty="0"/>
              <a:t> Upload</a:t>
            </a:r>
            <a:endParaRPr lang="en-US" dirty="0"/>
          </a:p>
        </p:txBody>
      </p:sp>
      <p:sp>
        <p:nvSpPr>
          <p:cNvPr id="3" name="Content Placeholder 2"/>
          <p:cNvSpPr>
            <a:spLocks noGrp="1"/>
          </p:cNvSpPr>
          <p:nvPr>
            <p:ph idx="1"/>
          </p:nvPr>
        </p:nvSpPr>
        <p:spPr/>
        <p:txBody>
          <a:bodyPr/>
          <a:lstStyle/>
          <a:p>
            <a:r>
              <a:rPr lang="ar-EG" dirty="0"/>
              <a:t>ملاحظات</a:t>
            </a:r>
            <a:r>
              <a:rPr lang="ar-JO" dirty="0"/>
              <a:t> عند تحميل فيديو على يوتيوب </a:t>
            </a:r>
          </a:p>
          <a:p>
            <a:pPr lvl="1"/>
            <a:r>
              <a:rPr lang="ar-EG" dirty="0"/>
              <a:t>يشترط أن يكون فيلمك الذي تود رفعه اقل من</a:t>
            </a:r>
            <a:r>
              <a:rPr lang="en-US" dirty="0"/>
              <a:t> 15 </a:t>
            </a:r>
            <a:r>
              <a:rPr lang="ar-EG" dirty="0"/>
              <a:t>دق</a:t>
            </a:r>
            <a:r>
              <a:rPr lang="ar-JO" dirty="0"/>
              <a:t>ي</a:t>
            </a:r>
            <a:r>
              <a:rPr lang="ar-EG" dirty="0"/>
              <a:t>ق</a:t>
            </a:r>
            <a:r>
              <a:rPr lang="ar-JO" dirty="0"/>
              <a:t>ة.</a:t>
            </a:r>
          </a:p>
          <a:p>
            <a:pPr lvl="1"/>
            <a:r>
              <a:rPr lang="ar-JO" dirty="0" smtClean="0"/>
              <a:t>ضع </a:t>
            </a:r>
            <a:r>
              <a:rPr lang="ar-JO" dirty="0"/>
              <a:t>كلمات تعبر بالتحديد عن فيلمك في خانة</a:t>
            </a:r>
            <a:r>
              <a:rPr lang="en-US" dirty="0"/>
              <a:t>TAGS </a:t>
            </a:r>
            <a:r>
              <a:rPr lang="ar-JO" dirty="0"/>
              <a:t> أثناء مرحلة كتابة البيانات فهي التي تجلب فيلمك على محرك البحث وذلك لتسهيل وصول الفيلم للمشاهد فان كنت تخص المشاهد الاسباني فاكتب كلماتك باللغة الاسبانية وان كنت تستهدف المشاهدين الألمان فاكتب كلماتك بالألمانية وهكذا وطبعا مع ترجمة اسم الفيلم أيضا</a:t>
            </a:r>
            <a:r>
              <a:rPr lang="ar-JO" dirty="0" smtClean="0"/>
              <a:t>.</a:t>
            </a:r>
            <a:endParaRPr lang="ar-JO" dirty="0"/>
          </a:p>
        </p:txBody>
      </p:sp>
    </p:spTree>
    <p:extLst>
      <p:ext uri="{BB962C8B-B14F-4D97-AF65-F5344CB8AC3E}">
        <p14:creationId xmlns:p14="http://schemas.microsoft.com/office/powerpoint/2010/main" val="2710460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المكتبة </a:t>
            </a:r>
            <a:r>
              <a:rPr lang="en-US" dirty="0"/>
              <a:t>library</a:t>
            </a:r>
          </a:p>
        </p:txBody>
      </p:sp>
      <p:sp>
        <p:nvSpPr>
          <p:cNvPr id="4" name="Slide Number Placeholder 3"/>
          <p:cNvSpPr>
            <a:spLocks noGrp="1"/>
          </p:cNvSpPr>
          <p:nvPr>
            <p:ph type="sldNum" sz="quarter" idx="12"/>
          </p:nvPr>
        </p:nvSpPr>
        <p:spPr/>
        <p:txBody>
          <a:bodyPr/>
          <a:lstStyle/>
          <a:p>
            <a:fld id="{A85E95EA-764A-438A-AB2D-615555310C78}" type="slidenum">
              <a:rPr lang="en-GB" smtClean="0"/>
              <a:pPr/>
              <a:t>17</a:t>
            </a:fld>
            <a:endParaRPr lang="en-GB"/>
          </a:p>
        </p:txBody>
      </p:sp>
      <p:sp>
        <p:nvSpPr>
          <p:cNvPr id="7" name="TextBox 6"/>
          <p:cNvSpPr txBox="1"/>
          <p:nvPr/>
        </p:nvSpPr>
        <p:spPr>
          <a:xfrm>
            <a:off x="533400" y="1676400"/>
            <a:ext cx="7543800" cy="1754326"/>
          </a:xfrm>
          <a:prstGeom prst="rect">
            <a:avLst/>
          </a:prstGeom>
          <a:noFill/>
        </p:spPr>
        <p:txBody>
          <a:bodyPr wrap="square" rtlCol="0">
            <a:spAutoFit/>
          </a:bodyPr>
          <a:lstStyle/>
          <a:p>
            <a:pPr marL="285750" indent="-285750" algn="r" rtl="1">
              <a:buFont typeface="Arial" panose="020B0604020202020204" pitchFamily="34" charset="0"/>
              <a:buChar char="•"/>
            </a:pPr>
            <a:r>
              <a:rPr lang="ar-JO" dirty="0"/>
              <a:t>معلومات إحصائية عن القنوات التي اشتركت فيها و كذلك التي تم الاعجاب بها والفيديوهات التي تم تحميلها</a:t>
            </a:r>
          </a:p>
          <a:p>
            <a:pPr marL="285750" indent="-285750" algn="r" rtl="1">
              <a:buFont typeface="Arial" panose="020B0604020202020204" pitchFamily="34" charset="0"/>
              <a:buChar char="•"/>
            </a:pPr>
            <a:r>
              <a:rPr lang="ar-JO" dirty="0"/>
              <a:t>عرض مقاطع فيديو من المكتبة </a:t>
            </a:r>
            <a:r>
              <a:rPr lang="en-US" dirty="0"/>
              <a:t>library</a:t>
            </a:r>
            <a:r>
              <a:rPr lang="ar-JO" dirty="0"/>
              <a:t> والتي تحوي على سجل المشاهدة </a:t>
            </a:r>
            <a:r>
              <a:rPr lang="en-US" dirty="0"/>
              <a:t>History.</a:t>
            </a:r>
            <a:r>
              <a:rPr lang="ar-JO" dirty="0"/>
              <a:t> والمشاهدة لاحقًا </a:t>
            </a:r>
            <a:r>
              <a:rPr lang="en-US" dirty="0"/>
              <a:t>Watch Later</a:t>
            </a:r>
            <a:r>
              <a:rPr lang="ar-JO" dirty="0"/>
              <a:t> وقوائم التشغيل </a:t>
            </a:r>
            <a:r>
              <a:rPr lang="en-US" dirty="0"/>
              <a:t>Playlists</a:t>
            </a:r>
            <a:r>
              <a:rPr lang="ar-JO" dirty="0"/>
              <a:t> وقائمة الاعجاب </a:t>
            </a:r>
            <a:r>
              <a:rPr lang="en-US" dirty="0"/>
              <a:t>liked videos</a:t>
            </a:r>
          </a:p>
          <a:p>
            <a:pPr algn="r" rtl="1"/>
            <a:endParaRPr lang="en-US" dirty="0"/>
          </a:p>
          <a:p>
            <a:pPr algn="r"/>
            <a:r>
              <a:rPr lang="en-US"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حجم فيديو اليوتيوب</a:t>
            </a:r>
            <a:endParaRPr lang="en-US" dirty="0"/>
          </a:p>
        </p:txBody>
      </p:sp>
      <p:sp>
        <p:nvSpPr>
          <p:cNvPr id="3" name="Content Placeholder 2"/>
          <p:cNvSpPr>
            <a:spLocks noGrp="1"/>
          </p:cNvSpPr>
          <p:nvPr>
            <p:ph idx="1"/>
          </p:nvPr>
        </p:nvSpPr>
        <p:spPr/>
        <p:txBody>
          <a:bodyPr>
            <a:normAutofit fontScale="92500" lnSpcReduction="10000"/>
          </a:bodyPr>
          <a:lstStyle/>
          <a:p>
            <a:r>
              <a:rPr lang="ar-JO" dirty="0"/>
              <a:t>هل يمكن زيادة حجم فيديو اليوتيوب في الحساب المجاني أكثر من 15 دقيقة؟ </a:t>
            </a:r>
          </a:p>
          <a:p>
            <a:r>
              <a:rPr lang="ar-JO" dirty="0"/>
              <a:t>كيف يتم زيادة حجم فيديو اليوتيوب في الحساب المجاني أكثر من 15 دقيقة؟ </a:t>
            </a:r>
          </a:p>
          <a:p>
            <a:r>
              <a:rPr lang="ar-JO" dirty="0"/>
              <a:t>يمكنك تحميل مقاطع فيديو تصل مدتها إلى 15دقيقة كحد أقصى. </a:t>
            </a:r>
          </a:p>
          <a:p>
            <a:r>
              <a:rPr lang="ar-JO" dirty="0"/>
              <a:t>ولكن لتحميل مقاطع فيديو أطول أثبت ملكية حسابك من خلال اتباع الخطوات التالية.</a:t>
            </a:r>
          </a:p>
          <a:p>
            <a:pPr lvl="1"/>
            <a:r>
              <a:rPr lang="ar-JO" dirty="0"/>
              <a:t>على الكمبيوتر، انتقل إلى صفحة التحميل على العنوان التالي </a:t>
            </a:r>
            <a:r>
              <a:rPr lang="en-US" dirty="0"/>
              <a:t> </a:t>
            </a:r>
            <a:r>
              <a:rPr lang="en-US" dirty="0">
                <a:hlinkClick r:id="rId2"/>
              </a:rPr>
              <a:t>https://www.youtube.com/upload</a:t>
            </a:r>
            <a:endParaRPr lang="en-US" dirty="0"/>
          </a:p>
          <a:p>
            <a:pPr lvl="1"/>
            <a:r>
              <a:rPr lang="ar-JO" dirty="0"/>
              <a:t>انقر على زيادة الحد في أسفل الصفحة، أو انتقل إلى الصفحة التالية </a:t>
            </a:r>
            <a:r>
              <a:rPr lang="en-US" dirty="0">
                <a:hlinkClick r:id="rId3"/>
              </a:rPr>
              <a:t>https://www.youtube.com/verify‏</a:t>
            </a:r>
            <a:endParaRPr lang="en-US" dirty="0"/>
          </a:p>
          <a:p>
            <a:pPr lvl="1"/>
            <a:r>
              <a:rPr lang="ar-JO" dirty="0"/>
              <a:t>اتبع الخطوات لإثبات ملكية حسابك باستخدام الهاتف. يمكنك الاختيار بين تلقي رمز التحقق عبر رسالة نصية (على الهاتف الجوّال) أو تلقي رسالة صوتية آلية على الهاتف.</a:t>
            </a:r>
          </a:p>
          <a:p>
            <a:pPr lvl="1"/>
            <a:r>
              <a:rPr lang="ar-JO" dirty="0"/>
              <a:t>تأكد من أنك تستخدم إصدارًا حديثًا من المتصفح لتتمكن من تحميل ملفات يزيد حجمها عن 20غيغابايت. يمكنك تحميل ملف فيديو إلى  يوتيوب يبلغ حجمه 128غيغابايت وطوله 11 ساعة كحد أقصى.</a:t>
            </a:r>
          </a:p>
          <a:p>
            <a:endParaRPr lang="en-US" dirty="0"/>
          </a:p>
          <a:p>
            <a:endParaRPr lang="en-US" dirty="0"/>
          </a:p>
          <a:p>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52400"/>
            <a:ext cx="1524000" cy="1524000"/>
          </a:xfrm>
          <a:prstGeom prst="rect">
            <a:avLst/>
          </a:prstGeom>
        </p:spPr>
      </p:pic>
    </p:spTree>
    <p:extLst>
      <p:ext uri="{BB962C8B-B14F-4D97-AF65-F5344CB8AC3E}">
        <p14:creationId xmlns:p14="http://schemas.microsoft.com/office/powerpoint/2010/main" val="1932076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a:t>تتزيل الفيديوهات من يوتيوب</a:t>
            </a:r>
            <a:r>
              <a:rPr lang="en-US"/>
              <a:t>Download </a:t>
            </a:r>
            <a:endParaRPr lang="en-US" dirty="0"/>
          </a:p>
        </p:txBody>
      </p:sp>
      <p:sp>
        <p:nvSpPr>
          <p:cNvPr id="3" name="Content Placeholder 2"/>
          <p:cNvSpPr>
            <a:spLocks noGrp="1"/>
          </p:cNvSpPr>
          <p:nvPr>
            <p:ph idx="1"/>
          </p:nvPr>
        </p:nvSpPr>
        <p:spPr/>
        <p:txBody>
          <a:bodyPr/>
          <a:lstStyle/>
          <a:p>
            <a:r>
              <a:rPr lang="ar-JO"/>
              <a:t>لايوجد خيار التحميل في موقع يوتيوب (هذا الخيار موجود في الجوال فقط)، لذلك يجب الذهاب إلى مواقع على شبكة الانترنت من شأنها أن تحميل الفيديو الذي نريده حيث نقوم بنسخ رابط الفيديو المراد تحميله</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2133600" y="2971800"/>
            <a:ext cx="5486400" cy="2409825"/>
          </a:xfrm>
          <a:prstGeom prst="rect">
            <a:avLst/>
          </a:prstGeom>
          <a:noFill/>
          <a:ln w="9525">
            <a:noFill/>
            <a:round/>
            <a:headEnd/>
            <a:tailEnd/>
          </a:ln>
          <a:effectLst/>
        </p:spPr>
      </p:pic>
    </p:spTree>
    <p:extLst>
      <p:ext uri="{BB962C8B-B14F-4D97-AF65-F5344CB8AC3E}">
        <p14:creationId xmlns:p14="http://schemas.microsoft.com/office/powerpoint/2010/main" val="1260708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ما هو يوتيوب؟</a:t>
            </a:r>
            <a:endParaRPr lang="en-US" dirty="0"/>
          </a:p>
        </p:txBody>
      </p:sp>
      <p:sp>
        <p:nvSpPr>
          <p:cNvPr id="3" name="Content Placeholder 2"/>
          <p:cNvSpPr>
            <a:spLocks noGrp="1"/>
          </p:cNvSpPr>
          <p:nvPr>
            <p:ph idx="1"/>
          </p:nvPr>
        </p:nvSpPr>
        <p:spPr/>
        <p:txBody>
          <a:bodyPr>
            <a:normAutofit fontScale="92500" lnSpcReduction="10000"/>
          </a:bodyPr>
          <a:lstStyle/>
          <a:p>
            <a:pPr marL="342900" indent="-342900">
              <a:buClr>
                <a:schemeClr val="tx2"/>
              </a:buClr>
              <a:buFont typeface="Arial" panose="020B0604020202020204" pitchFamily="34" charset="0"/>
              <a:buChar char="•"/>
            </a:pPr>
            <a:r>
              <a:rPr lang="ar-JO" dirty="0"/>
              <a:t>يوتيوب هو موقع لتبادل ونشر ملفات الفيديو مجانا ومشاهدتها</a:t>
            </a:r>
            <a:r>
              <a:rPr lang="en-US" dirty="0"/>
              <a:t> </a:t>
            </a:r>
            <a:r>
              <a:rPr lang="ar-JO" dirty="0"/>
              <a:t>عبر البث الحي (بدل التنزيل) ومشاركتها والتعليق عليها وغير ذلك</a:t>
            </a:r>
          </a:p>
          <a:p>
            <a:pPr marL="342900" indent="-342900">
              <a:buClr>
                <a:schemeClr val="tx2"/>
              </a:buClr>
              <a:buFont typeface="Arial" panose="020B0604020202020204" pitchFamily="34" charset="0"/>
              <a:buChar char="•"/>
            </a:pPr>
            <a:r>
              <a:rPr lang="ar-JO" b="0" dirty="0"/>
              <a:t>عنوان الموقع: </a:t>
            </a:r>
            <a:r>
              <a:rPr lang="en-US" dirty="0">
                <a:hlinkClick r:id="rId2"/>
              </a:rPr>
              <a:t>https://www.youtube.com/</a:t>
            </a:r>
            <a:r>
              <a:rPr lang="ar-JO" dirty="0"/>
              <a:t>.</a:t>
            </a:r>
          </a:p>
          <a:p>
            <a:pPr marL="342900" indent="-342900">
              <a:buClr>
                <a:schemeClr val="tx2"/>
              </a:buClr>
              <a:buFont typeface="Arial" panose="020B0604020202020204" pitchFamily="34" charset="0"/>
              <a:buChar char="•"/>
            </a:pPr>
            <a:r>
              <a:rPr lang="ar-JO" b="0" dirty="0"/>
              <a:t>أنشأ سنة 2005.</a:t>
            </a:r>
            <a:endParaRPr lang="en-US" b="0" dirty="0"/>
          </a:p>
          <a:p>
            <a:pPr marL="342900" indent="-342900">
              <a:buClr>
                <a:schemeClr val="tx2"/>
              </a:buClr>
              <a:buFont typeface="Arial" panose="020B0604020202020204" pitchFamily="34" charset="0"/>
              <a:buChar char="•"/>
            </a:pPr>
            <a:r>
              <a:rPr lang="ar-JO" b="0" dirty="0"/>
              <a:t>في نوفمبر 2006 تم شراؤه من قبل جوجل مقابل 1.65 مليار دولار امريكي.</a:t>
            </a:r>
            <a:endParaRPr lang="en-US" b="0" dirty="0"/>
          </a:p>
          <a:p>
            <a:pPr marL="342900" indent="-342900">
              <a:buClr>
                <a:schemeClr val="tx2"/>
              </a:buClr>
              <a:buFont typeface="Arial" panose="020B0604020202020204" pitchFamily="34" charset="0"/>
              <a:buChar char="•"/>
            </a:pPr>
            <a:r>
              <a:rPr lang="ar-JO" dirty="0"/>
              <a:t>أول فيديو على اليوتيوب هو الفيديو الذي رفعه "جاود" بعنوان </a:t>
            </a:r>
            <a:r>
              <a:rPr lang="en-US" dirty="0"/>
              <a:t>Me at the zoo</a:t>
            </a:r>
            <a:r>
              <a:rPr lang="ar-JO" dirty="0"/>
              <a:t> وهو أول فيديو رفع على يوتيوب بتاريخ 23 إبريل 2005 وتبلغ مدته 18 ثانية. رابط الفبديو هو </a:t>
            </a:r>
            <a:r>
              <a:rPr lang="en-US" dirty="0">
                <a:hlinkClick r:id="rId3"/>
              </a:rPr>
              <a:t>https://www.youtube.com/watch?v=jNQXAC9IVRw</a:t>
            </a:r>
            <a:endParaRPr lang="ar-JO" dirty="0"/>
          </a:p>
          <a:p>
            <a:r>
              <a:rPr lang="ar-JO" dirty="0"/>
              <a:t>هنالك أكثر من 400 ساعة من المحتوى الذي تم تحميله على الموقع</a:t>
            </a:r>
            <a:r>
              <a:rPr lang="en-US" dirty="0"/>
              <a:t> </a:t>
            </a:r>
            <a:r>
              <a:rPr lang="ar-JO" dirty="0"/>
              <a:t>كل دقيقة، بالإضافة إلى مليار ساعة مشاهدة من المحتوى يوميًا. وذلك حسب احصائيات شباط 2017.</a:t>
            </a:r>
          </a:p>
          <a:p>
            <a:r>
              <a:rPr lang="ar-JO" dirty="0"/>
              <a:t>بحسب موقع أليكسا في شهر 8 سنة </a:t>
            </a:r>
            <a:r>
              <a:rPr lang="en-US" dirty="0"/>
              <a:t>2018</a:t>
            </a:r>
            <a:r>
              <a:rPr lang="ar-JO" dirty="0"/>
              <a:t>، يوتيوب هو حالياً ثاني أكثر المواقع شعبية في العالم.</a:t>
            </a:r>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a:t>
            </a:fld>
            <a:endParaRPr lang="en-GB"/>
          </a:p>
        </p:txBody>
      </p:sp>
      <p:sp>
        <p:nvSpPr>
          <p:cNvPr id="5" name="AutoShape 9" descr="Image resul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descr="YouTube logo 2015.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733424"/>
            <a:ext cx="1905000" cy="79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499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تنزيل الفيديوهات من يوتيوب </a:t>
            </a:r>
            <a:r>
              <a:rPr lang="en-US" dirty="0"/>
              <a:t> Download</a:t>
            </a:r>
          </a:p>
        </p:txBody>
      </p:sp>
      <p:sp>
        <p:nvSpPr>
          <p:cNvPr id="3" name="Content Placeholder 2"/>
          <p:cNvSpPr>
            <a:spLocks noGrp="1"/>
          </p:cNvSpPr>
          <p:nvPr>
            <p:ph idx="1"/>
          </p:nvPr>
        </p:nvSpPr>
        <p:spPr/>
        <p:txBody>
          <a:bodyPr/>
          <a:lstStyle/>
          <a:p>
            <a:r>
              <a:rPr lang="ar-JO" dirty="0"/>
              <a:t>بعض المواقع التي تمكنك من تحميل فيديوهات اليوتيوب:</a:t>
            </a:r>
          </a:p>
          <a:p>
            <a:pPr lvl="1"/>
            <a:r>
              <a:rPr lang="en-US" dirty="0">
                <a:hlinkClick r:id="rId2"/>
              </a:rPr>
              <a:t>http://en.savefrom.net/</a:t>
            </a:r>
            <a:endParaRPr lang="ar-JO" dirty="0"/>
          </a:p>
          <a:p>
            <a:pPr lvl="1"/>
            <a:r>
              <a:rPr lang="en-US" dirty="0">
                <a:hlinkClick r:id="rId3"/>
              </a:rPr>
              <a:t>http://www.clipconverter.cc/</a:t>
            </a:r>
            <a:endParaRPr lang="ar-JO" dirty="0"/>
          </a:p>
          <a:p>
            <a:pPr lvl="1"/>
            <a:r>
              <a:rPr lang="en-US" dirty="0">
                <a:hlinkClick r:id="rId4"/>
              </a:rPr>
              <a:t>http://www.onlineyoutube.com/YouTube-Download</a:t>
            </a:r>
            <a:endParaRPr lang="ar-JO" dirty="0"/>
          </a:p>
          <a:p>
            <a:pPr lvl="1"/>
            <a:r>
              <a:rPr lang="en-US" dirty="0">
                <a:hlinkClick r:id="rId5"/>
              </a:rPr>
              <a:t>http://www.youtube-mp3.org/</a:t>
            </a:r>
            <a:endParaRPr lang="ar-JO" dirty="0"/>
          </a:p>
          <a:p>
            <a:endParaRPr lang="ar-JO" dirty="0"/>
          </a:p>
          <a:p>
            <a:r>
              <a:rPr lang="ar-JO" dirty="0"/>
              <a:t>كما يمكنك اضافة حرفي </a:t>
            </a:r>
            <a:r>
              <a:rPr lang="en-US" dirty="0" err="1"/>
              <a:t>ss</a:t>
            </a:r>
            <a:r>
              <a:rPr lang="en-US" dirty="0"/>
              <a:t> </a:t>
            </a:r>
            <a:r>
              <a:rPr lang="ar-JO" dirty="0"/>
              <a:t> قبل كلمة</a:t>
            </a:r>
            <a:r>
              <a:rPr lang="en-US" dirty="0" err="1"/>
              <a:t>Youtube</a:t>
            </a:r>
            <a:r>
              <a:rPr lang="en-US" dirty="0"/>
              <a:t> </a:t>
            </a:r>
            <a:r>
              <a:rPr lang="ar-JO" dirty="0"/>
              <a:t> في شريط عنوان المتصفح</a:t>
            </a:r>
            <a:endParaRPr lang="en-US" dirty="0"/>
          </a:p>
          <a:p>
            <a:pPr lvl="1"/>
            <a:r>
              <a:rPr lang="ar-JO" dirty="0"/>
              <a:t>مثال: </a:t>
            </a:r>
            <a:r>
              <a:rPr lang="en-US" dirty="0">
                <a:hlinkClick r:id="rId6"/>
              </a:rPr>
              <a:t>https://www.</a:t>
            </a:r>
            <a:r>
              <a:rPr lang="en-US" b="1" dirty="0">
                <a:hlinkClick r:id="rId6"/>
              </a:rPr>
              <a:t>ss</a:t>
            </a:r>
            <a:r>
              <a:rPr lang="en-US" dirty="0">
                <a:hlinkClick r:id="rId6"/>
              </a:rPr>
              <a:t>youtube.com/watch?v=dYk_kBvrGQI</a:t>
            </a:r>
            <a:endParaRPr lang="en-US" dirty="0"/>
          </a:p>
          <a:p>
            <a:pPr lvl="1"/>
            <a:endParaRPr lang="ar-JO" dirty="0"/>
          </a:p>
          <a:p>
            <a:endParaRPr lang="en-US" dirty="0"/>
          </a:p>
        </p:txBody>
      </p:sp>
    </p:spTree>
    <p:extLst>
      <p:ext uri="{BB962C8B-B14F-4D97-AF65-F5344CB8AC3E}">
        <p14:creationId xmlns:p14="http://schemas.microsoft.com/office/powerpoint/2010/main" val="1748490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تغيير سرعة مقطع الفيديو</a:t>
            </a:r>
            <a:endParaRPr lang="en-US" dirty="0"/>
          </a:p>
        </p:txBody>
      </p:sp>
      <p:sp>
        <p:nvSpPr>
          <p:cNvPr id="3" name="Content Placeholder 2"/>
          <p:cNvSpPr>
            <a:spLocks noGrp="1"/>
          </p:cNvSpPr>
          <p:nvPr>
            <p:ph idx="1"/>
          </p:nvPr>
        </p:nvSpPr>
        <p:spPr/>
        <p:txBody>
          <a:bodyPr/>
          <a:lstStyle/>
          <a:p>
            <a:r>
              <a:rPr lang="ar-JO" dirty="0"/>
              <a:t>تغيير سرعة مقطع الفيديو</a:t>
            </a:r>
          </a:p>
          <a:p>
            <a:pPr lvl="1"/>
            <a:r>
              <a:rPr lang="ar-JO" dirty="0"/>
              <a:t>يجب أن يكون المتصفح يدعم </a:t>
            </a:r>
            <a:r>
              <a:rPr lang="en-US" dirty="0">
                <a:hlinkClick r:id="rId2"/>
              </a:rPr>
              <a:t>YouTube's HTML 5 Video Player</a:t>
            </a:r>
            <a:endParaRPr lang="ar-JO" dirty="0"/>
          </a:p>
          <a:p>
            <a:pPr lvl="1"/>
            <a:r>
              <a:rPr lang="ar-JO" dirty="0"/>
              <a:t>تغيير سرعة الفيديو لا يؤثر على سرعة الدعايات حيث تبقى سرعتها بدون تغيير</a:t>
            </a: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21</a:t>
            </a:fld>
            <a:endParaRPr lang="en-GB"/>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053796"/>
            <a:ext cx="6096000" cy="342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2316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نسخ رابط الفيديو في لحظة معينة</a:t>
            </a:r>
            <a:endParaRPr lang="en-US" dirty="0"/>
          </a:p>
        </p:txBody>
      </p:sp>
      <p:sp>
        <p:nvSpPr>
          <p:cNvPr id="3" name="Content Placeholder 2"/>
          <p:cNvSpPr>
            <a:spLocks noGrp="1"/>
          </p:cNvSpPr>
          <p:nvPr>
            <p:ph idx="1"/>
          </p:nvPr>
        </p:nvSpPr>
        <p:spPr/>
        <p:txBody>
          <a:bodyPr/>
          <a:lstStyle/>
          <a:p>
            <a:r>
              <a:rPr lang="ar-JO" dirty="0"/>
              <a:t>نسخ رابط الفيديو في لحظة معينة</a:t>
            </a: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22</a:t>
            </a:fld>
            <a:endParaRPr lang="en-GB"/>
          </a:p>
        </p:txBody>
      </p:sp>
      <p:pic>
        <p:nvPicPr>
          <p:cNvPr id="5" name="Picture 4" descr="http://img.wonderhowto.com/img/28/04/63495277176589/0/10-cool-tricks-and-secret-features-make-youtube-even-better.w1456.jpg">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799"/>
            <a:ext cx="7264082" cy="4038601"/>
          </a:xfrm>
          <a:prstGeom prst="rect">
            <a:avLst/>
          </a:prstGeom>
          <a:noFill/>
          <a:ln>
            <a:noFill/>
          </a:ln>
        </p:spPr>
      </p:pic>
    </p:spTree>
    <p:extLst>
      <p:ext uri="{BB962C8B-B14F-4D97-AF65-F5344CB8AC3E}">
        <p14:creationId xmlns:p14="http://schemas.microsoft.com/office/powerpoint/2010/main" val="2951407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حساب عدد مشاهدات الفيديو في يوتيوب</a:t>
            </a:r>
          </a:p>
        </p:txBody>
      </p:sp>
      <p:sp>
        <p:nvSpPr>
          <p:cNvPr id="3" name="Content Placeholder 2"/>
          <p:cNvSpPr>
            <a:spLocks noGrp="1"/>
          </p:cNvSpPr>
          <p:nvPr>
            <p:ph idx="1"/>
          </p:nvPr>
        </p:nvSpPr>
        <p:spPr/>
        <p:txBody>
          <a:bodyPr>
            <a:normAutofit/>
          </a:bodyPr>
          <a:lstStyle/>
          <a:p>
            <a:r>
              <a:rPr lang="ar-JO" dirty="0"/>
              <a:t>كيف يتم حساب عدد مشاهدات الفيديو في يوتيوب</a:t>
            </a:r>
            <a:r>
              <a:rPr lang="en-US" dirty="0"/>
              <a:t>؟</a:t>
            </a:r>
            <a:endParaRPr lang="ar-JO" dirty="0"/>
          </a:p>
          <a:p>
            <a:r>
              <a:rPr lang="ar-JO" dirty="0"/>
              <a:t>هل يعتبر الوصول الى صفحة الفيديو مشاهدة أم يجب تشغيل الفيديو حتى يتم حساب المشاهدة؟</a:t>
            </a:r>
            <a:endParaRPr lang="en-US" dirty="0"/>
          </a:p>
          <a:p>
            <a:r>
              <a:rPr lang="ar-JO" dirty="0"/>
              <a:t>هل يتم حساب عدد المشاهدات التي تحتوي على عنوان مضلل أو	 صورة </a:t>
            </a:r>
            <a:r>
              <a:rPr lang="en-US" dirty="0"/>
              <a:t> Thumbnail </a:t>
            </a:r>
            <a:r>
              <a:rPr lang="ar-JO" dirty="0"/>
              <a:t>مضللة؟</a:t>
            </a:r>
          </a:p>
          <a:p>
            <a:r>
              <a:rPr lang="ar-JO" dirty="0"/>
              <a:t>هل يتم حساب عدد مشاهدات الفيديو الذي يتم تشغيله تلقائيا على مواقع الانترنت؟</a:t>
            </a:r>
          </a:p>
          <a:p>
            <a:r>
              <a:rPr lang="ar-JO" dirty="0"/>
              <a:t>هل يتم حساب عدد المشاهدات اذا قام نفس المستخدم بمشاهدة الفيديو عدة مرات خلال فترات متقاربة؟ وهل يتم حسابها اذا كانت الفترة غير متقاربة كأن يقوم المستخدم بمشاهدة الفيديو في أيام مختلفة؟</a:t>
            </a:r>
          </a:p>
          <a:p>
            <a:endParaRPr lang="ar-JO" dirty="0"/>
          </a:p>
          <a:p>
            <a:r>
              <a:rPr lang="en-US" dirty="0">
                <a:hlinkClick r:id="rId2"/>
              </a:rPr>
              <a:t>https://youtu.be/dgtrBstTy4g?t=2m7s</a:t>
            </a:r>
            <a:endParaRPr lang="en-US" dirty="0"/>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23</a:t>
            </a:fld>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52400"/>
            <a:ext cx="1524000" cy="1524000"/>
          </a:xfrm>
          <a:prstGeom prst="rect">
            <a:avLst/>
          </a:prstGeom>
        </p:spPr>
      </p:pic>
    </p:spTree>
    <p:extLst>
      <p:ext uri="{BB962C8B-B14F-4D97-AF65-F5344CB8AC3E}">
        <p14:creationId xmlns:p14="http://schemas.microsoft.com/office/powerpoint/2010/main" val="668856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تجميد عدد المشاهدات عندما تصل 301</a:t>
            </a:r>
            <a:endParaRPr lang="en-US" dirty="0"/>
          </a:p>
        </p:txBody>
      </p:sp>
      <p:sp>
        <p:nvSpPr>
          <p:cNvPr id="3" name="Content Placeholder 2"/>
          <p:cNvSpPr>
            <a:spLocks noGrp="1"/>
          </p:cNvSpPr>
          <p:nvPr>
            <p:ph idx="1"/>
          </p:nvPr>
        </p:nvSpPr>
        <p:spPr/>
        <p:txBody>
          <a:bodyPr/>
          <a:lstStyle/>
          <a:p>
            <a:r>
              <a:rPr lang="ar-JO" b="1" dirty="0"/>
              <a:t>لماذا</a:t>
            </a:r>
            <a:r>
              <a:rPr lang="ar-JO" dirty="0"/>
              <a:t> يقوم يوتيوب بتجميد عدد المشاهدات عندما تصل 301؟</a:t>
            </a:r>
            <a:endParaRPr lang="en-US" dirty="0"/>
          </a:p>
          <a:p>
            <a:r>
              <a:rPr lang="en-US" dirty="0">
                <a:hlinkClick r:id="rId2"/>
              </a:rPr>
              <a:t>https://youtu.be/oIkhgagvrjI?t=2m40s</a:t>
            </a:r>
            <a:endParaRPr lang="ar-JO" dirty="0">
              <a:hlinkClick r:id="rId2"/>
            </a:endParaRPr>
          </a:p>
          <a:p>
            <a:r>
              <a:rPr lang="ar-JO" b="1" dirty="0"/>
              <a:t>كيف</a:t>
            </a:r>
            <a:r>
              <a:rPr lang="ar-JO" dirty="0"/>
              <a:t> يقوم يوتيوب بتجميد عدد المشاهدات عندما تصل 301؟</a:t>
            </a:r>
            <a:endParaRPr lang="en-US" dirty="0"/>
          </a:p>
          <a:p>
            <a:r>
              <a:rPr lang="en-US" dirty="0">
                <a:hlinkClick r:id="rId2"/>
              </a:rPr>
              <a:t>https://youtu.be/oIkhgagvrjI?t=5m53s</a:t>
            </a:r>
            <a:endParaRPr lang="en-US" dirty="0"/>
          </a:p>
          <a:p>
            <a:r>
              <a:rPr lang="en-US" dirty="0">
                <a:hlinkClick r:id="rId3"/>
              </a:rPr>
              <a:t>https://www.youtube.com/watch?v=gLxGHwZWKnI</a:t>
            </a:r>
            <a:endParaRPr lang="ar-JO" dirty="0"/>
          </a:p>
          <a:p>
            <a:endParaRPr lang="en-US" dirty="0">
              <a:hlinkClick r:id="rId4"/>
            </a:endParaRPr>
          </a:p>
          <a:p>
            <a:endParaRPr lang="en-US" dirty="0">
              <a:hlinkClick r:id="rId4"/>
            </a:endParaRPr>
          </a:p>
          <a:p>
            <a:endParaRPr lang="en-US" dirty="0"/>
          </a:p>
          <a:p>
            <a:endParaRPr lang="ar-JO" dirty="0"/>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24</a:t>
            </a:fld>
            <a:endParaRPr lang="en-GB"/>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152400"/>
            <a:ext cx="1524000" cy="1524000"/>
          </a:xfrm>
          <a:prstGeom prst="rect">
            <a:avLst/>
          </a:prstGeom>
        </p:spPr>
      </p:pic>
    </p:spTree>
    <p:extLst>
      <p:ext uri="{BB962C8B-B14F-4D97-AF65-F5344CB8AC3E}">
        <p14:creationId xmlns:p14="http://schemas.microsoft.com/office/powerpoint/2010/main" val="2697353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normAutofit/>
          </a:bodyPr>
          <a:lstStyle/>
          <a:p>
            <a:r>
              <a:rPr lang="ar-JO" dirty="0"/>
              <a:t>تسجيل الدخول الى يوتيوب</a:t>
            </a:r>
            <a:endParaRPr lang="en-US" dirty="0"/>
          </a:p>
        </p:txBody>
      </p:sp>
      <p:sp>
        <p:nvSpPr>
          <p:cNvPr id="3" name="Content Placeholder 2"/>
          <p:cNvSpPr>
            <a:spLocks noGrp="1"/>
          </p:cNvSpPr>
          <p:nvPr>
            <p:ph idx="1"/>
          </p:nvPr>
        </p:nvSpPr>
        <p:spPr/>
        <p:txBody>
          <a:bodyPr>
            <a:normAutofit/>
          </a:bodyPr>
          <a:lstStyle/>
          <a:p>
            <a:pPr marL="342900" lvl="1" indent="-342900" fontAlgn="base">
              <a:spcAft>
                <a:spcPts val="600"/>
              </a:spcAft>
            </a:pPr>
            <a:r>
              <a:rPr lang="ar-JO" dirty="0"/>
              <a:t>إنشاء حساب يوتيوب بإستخدام حساب جوجل.</a:t>
            </a: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a:t>
            </a:fld>
            <a:endParaRPr lang="en-GB"/>
          </a:p>
        </p:txBody>
      </p:sp>
      <p:pic>
        <p:nvPicPr>
          <p:cNvPr id="5" name="Picture 2"/>
          <p:cNvPicPr>
            <a:picLocks noChangeAspect="1" noChangeArrowheads="1"/>
          </p:cNvPicPr>
          <p:nvPr/>
        </p:nvPicPr>
        <p:blipFill>
          <a:blip r:embed="rId2" cstate="print"/>
          <a:srcRect/>
          <a:stretch>
            <a:fillRect/>
          </a:stretch>
        </p:blipFill>
        <p:spPr bwMode="auto">
          <a:xfrm>
            <a:off x="3810000" y="2133600"/>
            <a:ext cx="3795985" cy="4352925"/>
          </a:xfrm>
          <a:prstGeom prst="rect">
            <a:avLst/>
          </a:prstGeom>
          <a:noFill/>
          <a:ln w="9525">
            <a:noFill/>
            <a:miter lim="800000"/>
            <a:headEnd/>
            <a:tailEnd/>
          </a:ln>
          <a:effectLst/>
        </p:spPr>
      </p:pic>
    </p:spTree>
    <p:extLst>
      <p:ext uri="{BB962C8B-B14F-4D97-AF65-F5344CB8AC3E}">
        <p14:creationId xmlns:p14="http://schemas.microsoft.com/office/powerpoint/2010/main" val="1397319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normAutofit/>
          </a:bodyPr>
          <a:lstStyle/>
          <a:p>
            <a:r>
              <a:rPr lang="ar-JO" dirty="0"/>
              <a:t>تسجيل الدخول الى يوتيوب</a:t>
            </a: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b="0" dirty="0"/>
              <a:t>عندما تسجّل الدخول إلى يوتيوب باستخدام حسابك في جوجل</a:t>
            </a:r>
            <a:r>
              <a:rPr lang="en-US" b="0" dirty="0"/>
              <a:t>، </a:t>
            </a:r>
            <a:r>
              <a:rPr lang="ar-JO" b="0" dirty="0"/>
              <a:t>يمكنك الاستفادة من العديد من الميزات المتوفرة في يوتيوب ومنها</a:t>
            </a:r>
            <a:r>
              <a:rPr lang="en-US" b="0" dirty="0"/>
              <a:t>:</a:t>
            </a:r>
          </a:p>
          <a:p>
            <a:pPr marL="800100" lvl="1" indent="-342900" fontAlgn="base"/>
            <a:r>
              <a:rPr lang="ar-JO" b="0" dirty="0"/>
              <a:t>إ</a:t>
            </a:r>
            <a:r>
              <a:rPr lang="ar-JO" dirty="0"/>
              <a:t>بداء الإعجاب/عدم الإعجاب بمقاطع الفيديو.</a:t>
            </a:r>
          </a:p>
          <a:p>
            <a:pPr marL="800100" lvl="1" indent="-342900" fontAlgn="base"/>
            <a:r>
              <a:rPr lang="ar-JO" dirty="0"/>
              <a:t>حفظ مقاطع الفيديو المفضلة في قوائم التشغيل </a:t>
            </a:r>
            <a:r>
              <a:rPr lang="en-US" dirty="0"/>
              <a:t>playlists</a:t>
            </a:r>
            <a:r>
              <a:rPr lang="ar-JO" dirty="0"/>
              <a:t> وفي </a:t>
            </a:r>
            <a:r>
              <a:rPr lang="ar-JO"/>
              <a:t>قائمة المشاهدة </a:t>
            </a:r>
            <a:r>
              <a:rPr lang="ar-JO" dirty="0"/>
              <a:t>لاحقًا </a:t>
            </a:r>
            <a:r>
              <a:rPr lang="en-US" dirty="0"/>
              <a:t>Watch Later</a:t>
            </a:r>
            <a:r>
              <a:rPr lang="ar-JO" dirty="0"/>
              <a:t>.</a:t>
            </a:r>
          </a:p>
          <a:p>
            <a:pPr marL="800100" lvl="1" indent="-342900" fontAlgn="base"/>
            <a:r>
              <a:rPr lang="ar-JO" dirty="0"/>
              <a:t>الاشتراك في القنوات </a:t>
            </a:r>
            <a:r>
              <a:rPr lang="en-US" dirty="0"/>
              <a:t>Channels</a:t>
            </a:r>
            <a:r>
              <a:rPr lang="ar-JO" dirty="0"/>
              <a:t>.</a:t>
            </a:r>
          </a:p>
          <a:p>
            <a:pPr marL="800100" lvl="1" indent="-342900" fontAlgn="base"/>
            <a:r>
              <a:rPr lang="ar-JO" dirty="0"/>
              <a:t>سجل المشاهدة </a:t>
            </a:r>
            <a:r>
              <a:rPr lang="en-US" dirty="0"/>
              <a:t>History</a:t>
            </a:r>
            <a:r>
              <a:rPr lang="ar-JO" dirty="0"/>
              <a:t>.</a:t>
            </a:r>
          </a:p>
          <a:p>
            <a:pPr marL="800100" lvl="1" indent="-342900" fontAlgn="base"/>
            <a:r>
              <a:rPr lang="ar-JO" dirty="0"/>
              <a:t>الإبلاغ عن مقاطع الفيديو</a:t>
            </a:r>
            <a:r>
              <a:rPr lang="en-US" dirty="0"/>
              <a:t>Report </a:t>
            </a:r>
            <a:r>
              <a:rPr lang="ar-JO" dirty="0"/>
              <a:t>.</a:t>
            </a:r>
            <a:endParaRPr lang="en-US" dirty="0"/>
          </a:p>
          <a:p>
            <a:pPr marL="800100" lvl="1" indent="-342900" fontAlgn="base"/>
            <a:r>
              <a:rPr lang="ar-JO" dirty="0"/>
              <a:t>انشاء قناة خاصة  </a:t>
            </a:r>
            <a:r>
              <a:rPr lang="en-US" dirty="0"/>
              <a:t>My Channel</a:t>
            </a:r>
            <a:r>
              <a:rPr lang="ar-JO" dirty="0"/>
              <a:t>.</a:t>
            </a:r>
            <a:endParaRPr lang="en-US" dirty="0"/>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a:t>
            </a:fld>
            <a:endParaRPr lang="en-GB"/>
          </a:p>
        </p:txBody>
      </p:sp>
    </p:spTree>
    <p:extLst>
      <p:ext uri="{BB962C8B-B14F-4D97-AF65-F5344CB8AC3E}">
        <p14:creationId xmlns:p14="http://schemas.microsoft.com/office/powerpoint/2010/main" val="303480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normAutofit/>
          </a:bodyPr>
          <a:lstStyle/>
          <a:p>
            <a:r>
              <a:rPr lang="ar-JO" dirty="0"/>
              <a:t>تسجيل الدخول الى يوتيوب</a:t>
            </a:r>
            <a:endParaRPr lang="en-US" dirty="0"/>
          </a:p>
        </p:txBody>
      </p:sp>
      <p:sp>
        <p:nvSpPr>
          <p:cNvPr id="3" name="Content Placeholder 2"/>
          <p:cNvSpPr>
            <a:spLocks noGrp="1"/>
          </p:cNvSpPr>
          <p:nvPr>
            <p:ph idx="1"/>
          </p:nvPr>
        </p:nvSpPr>
        <p:spPr>
          <a:xfrm>
            <a:off x="457200" y="1905000"/>
            <a:ext cx="7391400" cy="2590801"/>
          </a:xfrm>
        </p:spPr>
        <p:txBody>
          <a:bodyPr>
            <a:normAutofit fontScale="92500" lnSpcReduction="20000"/>
          </a:bodyPr>
          <a:lstStyle/>
          <a:p>
            <a:pPr marL="342900" indent="-342900">
              <a:buClr>
                <a:schemeClr val="tx2"/>
              </a:buClr>
              <a:buFont typeface="Arial" panose="020B0604020202020204" pitchFamily="34" charset="0"/>
              <a:buChar char="•"/>
            </a:pPr>
            <a:r>
              <a:rPr lang="ar-JO" b="0" dirty="0"/>
              <a:t>انظر إلى الجزء العلوي الأيمن من شاشة يوتيوب.</a:t>
            </a:r>
            <a:r>
              <a:rPr lang="en-US" b="0" dirty="0"/>
              <a:t> </a:t>
            </a:r>
            <a:r>
              <a:rPr lang="ar-JO" b="0" dirty="0"/>
              <a:t>إذا كنت قد سجّلت دخولك فسترى صورة ملفك الشخصي في جوجل. </a:t>
            </a:r>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r>
              <a:rPr lang="ar-JO" b="0" dirty="0"/>
              <a:t>وإذا لم تسجّل دخولك فسترى المطالبة بتسجيل الدخول. </a:t>
            </a:r>
            <a:endParaRPr lang="en-US" b="0" dirty="0"/>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5</a:t>
            </a:fld>
            <a:endParaRPr lang="en-GB"/>
          </a:p>
        </p:txBody>
      </p:sp>
      <p:pic>
        <p:nvPicPr>
          <p:cNvPr id="6" name="Picture 3"/>
          <p:cNvPicPr>
            <a:picLocks noChangeAspect="1" noChangeArrowheads="1"/>
          </p:cNvPicPr>
          <p:nvPr/>
        </p:nvPicPr>
        <p:blipFill>
          <a:blip r:embed="rId2"/>
          <a:srcRect/>
          <a:stretch>
            <a:fillRect/>
          </a:stretch>
        </p:blipFill>
        <p:spPr bwMode="auto">
          <a:xfrm>
            <a:off x="609600" y="2667000"/>
            <a:ext cx="6858000" cy="469900"/>
          </a:xfrm>
          <a:prstGeom prst="rect">
            <a:avLst/>
          </a:prstGeom>
          <a:noFill/>
          <a:ln w="9525">
            <a:noFill/>
            <a:miter lim="800000"/>
            <a:headEnd/>
            <a:tailEnd/>
          </a:ln>
          <a:effectLst/>
        </p:spPr>
      </p:pic>
      <p:sp>
        <p:nvSpPr>
          <p:cNvPr id="8" name="Oval 7"/>
          <p:cNvSpPr/>
          <p:nvPr/>
        </p:nvSpPr>
        <p:spPr>
          <a:xfrm>
            <a:off x="7010400" y="2590800"/>
            <a:ext cx="609600" cy="5270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3"/>
          <a:srcRect/>
          <a:stretch>
            <a:fillRect/>
          </a:stretch>
        </p:blipFill>
        <p:spPr bwMode="auto">
          <a:xfrm>
            <a:off x="533400" y="4800600"/>
            <a:ext cx="7086600" cy="533400"/>
          </a:xfrm>
          <a:prstGeom prst="rect">
            <a:avLst/>
          </a:prstGeom>
          <a:noFill/>
          <a:ln w="9525">
            <a:noFill/>
            <a:miter lim="800000"/>
            <a:headEnd/>
            <a:tailEnd/>
          </a:ln>
          <a:effectLst/>
        </p:spPr>
      </p:pic>
      <p:sp>
        <p:nvSpPr>
          <p:cNvPr id="10" name="Oval 9"/>
          <p:cNvSpPr/>
          <p:nvPr/>
        </p:nvSpPr>
        <p:spPr>
          <a:xfrm>
            <a:off x="7010400" y="4876800"/>
            <a:ext cx="6096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403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الدليل في يوتيوب</a:t>
            </a:r>
            <a:endParaRPr lang="en-US" dirty="0"/>
          </a:p>
        </p:txBody>
      </p:sp>
      <p:sp>
        <p:nvSpPr>
          <p:cNvPr id="3" name="Content Placeholder 2"/>
          <p:cNvSpPr>
            <a:spLocks noGrp="1"/>
          </p:cNvSpPr>
          <p:nvPr>
            <p:ph idx="1"/>
          </p:nvPr>
        </p:nvSpPr>
        <p:spPr>
          <a:xfrm>
            <a:off x="2209800" y="1752600"/>
            <a:ext cx="5867400" cy="4373563"/>
          </a:xfrm>
        </p:spPr>
        <p:txBody>
          <a:bodyPr>
            <a:normAutofit fontScale="92500" lnSpcReduction="10000"/>
          </a:bodyPr>
          <a:lstStyle/>
          <a:p>
            <a:pPr marL="342900" indent="-342900">
              <a:buClr>
                <a:schemeClr val="tx2"/>
              </a:buClr>
              <a:buFont typeface="Arial" panose="020B0604020202020204" pitchFamily="34" charset="0"/>
              <a:buChar char="•"/>
            </a:pPr>
            <a:r>
              <a:rPr lang="ar-JO" dirty="0"/>
              <a:t>افتح الدليل للوصول إلى :</a:t>
            </a:r>
            <a:endParaRPr lang="en-US" dirty="0"/>
          </a:p>
          <a:p>
            <a:pPr marL="800100" lvl="1" indent="-342900"/>
            <a:r>
              <a:rPr lang="ar-JO" dirty="0"/>
              <a:t>الصفحة الرئيسية </a:t>
            </a:r>
            <a:r>
              <a:rPr lang="en-US" dirty="0"/>
              <a:t>Home</a:t>
            </a:r>
            <a:r>
              <a:rPr lang="ar-JO" dirty="0"/>
              <a:t>: مقاطع الفيديو المقترحة ومقاطع الفيديو من القنوات التي اشتركت فيها وغير ذلك.</a:t>
            </a:r>
          </a:p>
          <a:p>
            <a:pPr marL="800100" lvl="1" indent="-342900"/>
            <a:r>
              <a:rPr lang="ar-JO" dirty="0"/>
              <a:t>المحتويات الشائعة </a:t>
            </a:r>
            <a:r>
              <a:rPr lang="en-US" dirty="0"/>
              <a:t>Trending</a:t>
            </a:r>
            <a:r>
              <a:rPr lang="ar-JO" dirty="0"/>
              <a:t>: مقاطع الفيديو الشائعة حاليًا على يوتيوب.</a:t>
            </a:r>
          </a:p>
          <a:p>
            <a:pPr marL="800100" lvl="1" indent="-342900"/>
            <a:r>
              <a:rPr lang="ar-JO" dirty="0"/>
              <a:t>الاشتراكات </a:t>
            </a:r>
            <a:r>
              <a:rPr lang="en-US" dirty="0"/>
              <a:t>Subscriptions</a:t>
            </a:r>
            <a:r>
              <a:rPr lang="ar-JO" dirty="0"/>
              <a:t>: مقاطع الفيديو من القنوات التي اشتركت فيها فقط.</a:t>
            </a:r>
            <a:endParaRPr lang="en-US" dirty="0"/>
          </a:p>
          <a:p>
            <a:pPr marL="800100" lvl="1" indent="-342900"/>
            <a:r>
              <a:rPr lang="ar-JO" dirty="0"/>
              <a:t>المكتبة </a:t>
            </a:r>
            <a:r>
              <a:rPr lang="en-US" dirty="0"/>
              <a:t>Library</a:t>
            </a:r>
          </a:p>
          <a:p>
            <a:pPr marL="1485900" lvl="2" indent="-342900"/>
            <a:r>
              <a:rPr lang="ar-JO" dirty="0"/>
              <a:t>سجل المشاهدة </a:t>
            </a:r>
            <a:r>
              <a:rPr lang="en-US" dirty="0"/>
              <a:t>History</a:t>
            </a:r>
            <a:r>
              <a:rPr lang="ar-JO" dirty="0"/>
              <a:t>.</a:t>
            </a:r>
            <a:endParaRPr lang="en-US" dirty="0"/>
          </a:p>
          <a:p>
            <a:pPr marL="1485900" lvl="2" indent="-342900"/>
            <a:r>
              <a:rPr lang="ar-JO" dirty="0"/>
              <a:t>مشاهدة لاحقًا </a:t>
            </a:r>
            <a:r>
              <a:rPr lang="en-US" dirty="0"/>
              <a:t>Watch Later</a:t>
            </a:r>
            <a:r>
              <a:rPr lang="ar-JO" dirty="0"/>
              <a:t>: هي قائمة مقاطع الفيديو التي حددتها عبر النقر على الرمز "مشاهدة لاحقًا".</a:t>
            </a:r>
          </a:p>
          <a:p>
            <a:pPr marL="1485900" lvl="2" indent="-342900"/>
            <a:r>
              <a:rPr lang="ar-JO" dirty="0"/>
              <a:t>قوائم التشغيل </a:t>
            </a:r>
            <a:r>
              <a:rPr lang="en-US" dirty="0"/>
              <a:t>Playlists</a:t>
            </a:r>
          </a:p>
          <a:p>
            <a:pPr marL="1485900" lvl="2" indent="-342900"/>
            <a:r>
              <a:rPr lang="ar-JO" dirty="0"/>
              <a:t>قائمة الاعجاب </a:t>
            </a:r>
            <a:r>
              <a:rPr lang="en-US" dirty="0"/>
              <a:t>liked videos</a:t>
            </a:r>
          </a:p>
          <a:p>
            <a:pPr marL="800100" lvl="1" indent="-342900"/>
            <a:r>
              <a:rPr lang="ar-JO" dirty="0"/>
              <a:t>الاشتراكات </a:t>
            </a:r>
            <a:r>
              <a:rPr lang="en-US" dirty="0" smtClean="0"/>
              <a:t>Subscriptions</a:t>
            </a:r>
            <a:r>
              <a:rPr lang="en-US" dirty="0"/>
              <a:t> </a:t>
            </a:r>
            <a:r>
              <a:rPr lang="ar-JO" dirty="0" smtClean="0"/>
              <a:t>: القنوات التي تم الاشتراك فيها</a:t>
            </a:r>
            <a:endParaRPr lang="ar-JO" dirty="0"/>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45" y="367503"/>
            <a:ext cx="490309" cy="470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srcRect/>
          <a:stretch>
            <a:fillRect/>
          </a:stretch>
        </p:blipFill>
        <p:spPr bwMode="auto">
          <a:xfrm>
            <a:off x="304799" y="762000"/>
            <a:ext cx="1742621" cy="5867400"/>
          </a:xfrm>
          <a:prstGeom prst="rect">
            <a:avLst/>
          </a:prstGeom>
          <a:noFill/>
          <a:ln w="9525">
            <a:noFill/>
            <a:miter lim="800000"/>
            <a:headEnd/>
            <a:tailEnd/>
          </a:ln>
          <a:effectLst/>
        </p:spPr>
      </p:pic>
    </p:spTree>
    <p:extLst>
      <p:ext uri="{BB962C8B-B14F-4D97-AF65-F5344CB8AC3E}">
        <p14:creationId xmlns:p14="http://schemas.microsoft.com/office/powerpoint/2010/main" val="118972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JO" dirty="0"/>
              <a:t>انشاء قناتك على يوتيوب</a:t>
            </a: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dirty="0"/>
              <a:t>اختر قناتي</a:t>
            </a:r>
            <a:r>
              <a:rPr lang="en-US" dirty="0"/>
              <a:t> My Channel </a:t>
            </a:r>
            <a:r>
              <a:rPr lang="ar-JO" dirty="0"/>
              <a:t>من قائمة المستخدم. </a:t>
            </a:r>
            <a:endParaRPr lang="ar-JO" dirty="0" smtClean="0"/>
          </a:p>
          <a:p>
            <a:r>
              <a:rPr lang="ar-JO" dirty="0" smtClean="0"/>
              <a:t>ثم اختر تخصيص </a:t>
            </a:r>
            <a:r>
              <a:rPr lang="ar-JO" dirty="0"/>
              <a:t>القناة </a:t>
            </a:r>
            <a:r>
              <a:rPr lang="en-US" dirty="0"/>
              <a:t>Customize Channel</a:t>
            </a:r>
            <a:endParaRPr lang="en-US" dirty="0"/>
          </a:p>
        </p:txBody>
      </p:sp>
      <p:pic>
        <p:nvPicPr>
          <p:cNvPr id="2" name="Picture 2"/>
          <p:cNvPicPr>
            <a:picLocks noChangeAspect="1" noChangeArrowheads="1"/>
          </p:cNvPicPr>
          <p:nvPr/>
        </p:nvPicPr>
        <p:blipFill>
          <a:blip r:embed="rId2"/>
          <a:srcRect/>
          <a:stretch>
            <a:fillRect/>
          </a:stretch>
        </p:blipFill>
        <p:spPr bwMode="auto">
          <a:xfrm>
            <a:off x="457200" y="914400"/>
            <a:ext cx="2543175" cy="5105400"/>
          </a:xfrm>
          <a:prstGeom prst="rect">
            <a:avLst/>
          </a:prstGeom>
          <a:noFill/>
          <a:ln w="9525">
            <a:noFill/>
            <a:miter lim="800000"/>
            <a:headEnd/>
            <a:tailEnd/>
          </a:ln>
          <a:effectLst/>
        </p:spPr>
      </p:pic>
      <p:sp>
        <p:nvSpPr>
          <p:cNvPr id="8" name="Oval 7"/>
          <p:cNvSpPr/>
          <p:nvPr/>
        </p:nvSpPr>
        <p:spPr>
          <a:xfrm>
            <a:off x="228600" y="1524000"/>
            <a:ext cx="2438400" cy="53476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636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قناتي </a:t>
            </a:r>
            <a:r>
              <a:rPr lang="en-US" dirty="0"/>
              <a:t>my Channel</a:t>
            </a:r>
          </a:p>
        </p:txBody>
      </p:sp>
      <p:sp>
        <p:nvSpPr>
          <p:cNvPr id="3" name="Content Placeholder 2"/>
          <p:cNvSpPr>
            <a:spLocks noGrp="1"/>
          </p:cNvSpPr>
          <p:nvPr>
            <p:ph idx="1"/>
          </p:nvPr>
        </p:nvSpPr>
        <p:spPr/>
        <p:txBody>
          <a:bodyPr>
            <a:normAutofit/>
          </a:bodyPr>
          <a:lstStyle/>
          <a:p>
            <a:r>
              <a:rPr lang="ar-JO" dirty="0"/>
              <a:t>توفر القناة موقعًا مركزيًا لتنظيم محتويات الفيديو لجمهورك. وبصفتك مالك القناة، يمكنك إضافة مقاطع فيديو وقوائم تشغيل ومعلومات شخصية أو معلومات حول قناتك لمنح الزوّار لمحة عامة عنها. </a:t>
            </a:r>
          </a:p>
          <a:p>
            <a:r>
              <a:rPr lang="ar-JO" dirty="0"/>
              <a:t>تتوفر في قناتك الأقسام التالية:</a:t>
            </a:r>
          </a:p>
          <a:p>
            <a:pPr lvl="1"/>
            <a:r>
              <a:rPr lang="ar-JO" dirty="0"/>
              <a:t>الصفحة الرئيسية </a:t>
            </a:r>
            <a:r>
              <a:rPr lang="en-US" dirty="0"/>
              <a:t>Home</a:t>
            </a:r>
          </a:p>
          <a:p>
            <a:pPr lvl="1"/>
            <a:r>
              <a:rPr lang="ar-JO" dirty="0"/>
              <a:t>مقاطع الفيديو </a:t>
            </a:r>
            <a:r>
              <a:rPr lang="en-US" dirty="0"/>
              <a:t>videos</a:t>
            </a:r>
            <a:r>
              <a:rPr lang="ar-JO" dirty="0"/>
              <a:t> وتشمل مقاطع الفيديو المحملة </a:t>
            </a:r>
            <a:r>
              <a:rPr lang="en-US" dirty="0"/>
              <a:t>uploads</a:t>
            </a:r>
            <a:r>
              <a:rPr lang="ar-JO" dirty="0"/>
              <a:t> ومقاطع فيديو حازت الاعجاب </a:t>
            </a:r>
            <a:r>
              <a:rPr lang="en-US" dirty="0"/>
              <a:t>Liked videos</a:t>
            </a:r>
            <a:r>
              <a:rPr lang="ar-JO" dirty="0"/>
              <a:t>.</a:t>
            </a:r>
            <a:endParaRPr lang="en-US" dirty="0"/>
          </a:p>
          <a:p>
            <a:pPr lvl="1"/>
            <a:r>
              <a:rPr lang="ar-JO" dirty="0"/>
              <a:t>قوائم التشغيل</a:t>
            </a:r>
            <a:r>
              <a:rPr lang="en-US" dirty="0"/>
              <a:t> </a:t>
            </a:r>
            <a:r>
              <a:rPr lang="ar-JO" dirty="0"/>
              <a:t> </a:t>
            </a:r>
            <a:r>
              <a:rPr lang="en-US" dirty="0"/>
              <a:t>playlists</a:t>
            </a:r>
            <a:r>
              <a:rPr lang="ar-JO" dirty="0"/>
              <a:t>.</a:t>
            </a:r>
            <a:endParaRPr lang="en-US" dirty="0"/>
          </a:p>
          <a:p>
            <a:pPr lvl="1"/>
            <a:r>
              <a:rPr lang="ar-JO" dirty="0"/>
              <a:t>القنوات  </a:t>
            </a:r>
            <a:r>
              <a:rPr lang="en-US" dirty="0"/>
              <a:t>Channels</a:t>
            </a:r>
            <a:r>
              <a:rPr lang="ar-JO" dirty="0"/>
              <a:t>.</a:t>
            </a:r>
          </a:p>
          <a:p>
            <a:pPr lvl="1"/>
            <a:r>
              <a:rPr lang="ar-JO" dirty="0"/>
              <a:t>النقاشات </a:t>
            </a:r>
            <a:r>
              <a:rPr lang="en-US" dirty="0"/>
              <a:t>Discussion</a:t>
            </a:r>
          </a:p>
          <a:p>
            <a:pPr lvl="1"/>
            <a:r>
              <a:rPr lang="ar-JO" dirty="0"/>
              <a:t>عن القناة </a:t>
            </a:r>
            <a:r>
              <a:rPr lang="en-US" dirty="0"/>
              <a:t>About</a:t>
            </a:r>
          </a:p>
        </p:txBody>
      </p:sp>
    </p:spTree>
    <p:extLst>
      <p:ext uri="{BB962C8B-B14F-4D97-AF65-F5344CB8AC3E}">
        <p14:creationId xmlns:p14="http://schemas.microsoft.com/office/powerpoint/2010/main" val="327332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 قوائم التشغيل </a:t>
            </a:r>
            <a:r>
              <a:rPr lang="en-US" dirty="0"/>
              <a:t>playlists</a:t>
            </a:r>
          </a:p>
        </p:txBody>
      </p:sp>
      <p:sp>
        <p:nvSpPr>
          <p:cNvPr id="3" name="Content Placeholder 2"/>
          <p:cNvSpPr>
            <a:spLocks noGrp="1"/>
          </p:cNvSpPr>
          <p:nvPr>
            <p:ph idx="1"/>
          </p:nvPr>
        </p:nvSpPr>
        <p:spPr/>
        <p:txBody>
          <a:bodyPr/>
          <a:lstStyle/>
          <a:p>
            <a:r>
              <a:rPr lang="ar-JO" dirty="0" smtClean="0"/>
              <a:t>طرق إنشاء</a:t>
            </a:r>
            <a:r>
              <a:rPr lang="ar-JO" dirty="0"/>
              <a:t> قائمة تشغيل جديدة </a:t>
            </a:r>
            <a:endParaRPr lang="ar-JO" dirty="0" smtClean="0"/>
          </a:p>
          <a:p>
            <a:r>
              <a:rPr lang="ar-JO" dirty="0" smtClean="0"/>
              <a:t>خصوصية قائمة التشغيل :عامة </a:t>
            </a:r>
            <a:r>
              <a:rPr lang="ar-JO" dirty="0"/>
              <a:t>أو خاصة أو غير </a:t>
            </a:r>
            <a:r>
              <a:rPr lang="ar-JO" dirty="0" smtClean="0"/>
              <a:t>مدرجة.</a:t>
            </a:r>
          </a:p>
          <a:p>
            <a:r>
              <a:rPr lang="ar-JO" dirty="0" smtClean="0"/>
              <a:t>اضافة فيديو الى القائمة</a:t>
            </a:r>
          </a:p>
          <a:p>
            <a:r>
              <a:rPr lang="ar-JO" dirty="0"/>
              <a:t>إعدادات قائمة التشغيل </a:t>
            </a:r>
            <a:r>
              <a:rPr lang="en-US" dirty="0"/>
              <a:t> Playlist settings </a:t>
            </a:r>
            <a:r>
              <a:rPr lang="ar-JO" dirty="0" smtClean="0"/>
              <a:t>:</a:t>
            </a:r>
          </a:p>
          <a:p>
            <a:pPr lvl="1"/>
            <a:r>
              <a:rPr lang="ar-JO" dirty="0"/>
              <a:t>الاعدادات الاساسية لقائمة التشغيل</a:t>
            </a:r>
          </a:p>
          <a:p>
            <a:pPr lvl="1"/>
            <a:r>
              <a:rPr lang="ar-JO" dirty="0" smtClean="0"/>
              <a:t>الاضافة </a:t>
            </a:r>
            <a:r>
              <a:rPr lang="ar-JO" dirty="0"/>
              <a:t>التلقائية للفيديوهات على قائمة </a:t>
            </a:r>
            <a:r>
              <a:rPr lang="ar-JO" dirty="0" smtClean="0"/>
              <a:t>التشغيل</a:t>
            </a:r>
          </a:p>
          <a:p>
            <a:pPr lvl="1"/>
            <a:r>
              <a:rPr lang="ar-JO" dirty="0"/>
              <a:t>المتعاونين </a:t>
            </a:r>
            <a:r>
              <a:rPr lang="en-US" dirty="0"/>
              <a:t>Collaborators</a:t>
            </a:r>
            <a:endParaRPr lang="ar-JO" dirty="0"/>
          </a:p>
          <a:p>
            <a:pPr lvl="1"/>
            <a:endParaRPr lang="ar-JO" b="1" dirty="0" smtClean="0"/>
          </a:p>
          <a:p>
            <a:pPr lvl="1"/>
            <a:endParaRPr lang="ar-JO" b="1" dirty="0"/>
          </a:p>
          <a:p>
            <a:pPr lvl="1"/>
            <a:endParaRPr lang="en-US" b="1" dirty="0"/>
          </a:p>
          <a:p>
            <a:pPr marL="0" indent="0">
              <a:buNone/>
            </a:pPr>
            <a:endParaRPr lang="ar-JO" dirty="0" smtClean="0"/>
          </a:p>
          <a:p>
            <a:endParaRPr lang="en-US" dirty="0"/>
          </a:p>
          <a:p>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9</a:t>
            </a:fld>
            <a:endParaRPr lang="en-GB"/>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N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21869</TotalTime>
  <Words>928</Words>
  <Application>Microsoft Office PowerPoint</Application>
  <PresentationFormat>On-screen Show (4:3)</PresentationFormat>
  <Paragraphs>205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SN Theme</vt:lpstr>
      <vt:lpstr>يوتيوب YouTube</vt:lpstr>
      <vt:lpstr>ما هو يوتيوب؟</vt:lpstr>
      <vt:lpstr>تسجيل الدخول الى يوتيوب</vt:lpstr>
      <vt:lpstr>تسجيل الدخول الى يوتيوب</vt:lpstr>
      <vt:lpstr>تسجيل الدخول الى يوتيوب</vt:lpstr>
      <vt:lpstr>الدليل في يوتيوب</vt:lpstr>
      <vt:lpstr>انشاء قناتك على يوتيوب</vt:lpstr>
      <vt:lpstr>قناتي my Channel</vt:lpstr>
      <vt:lpstr> قوائم التشغيل playlists</vt:lpstr>
      <vt:lpstr> قوائم التشغيل playlists</vt:lpstr>
      <vt:lpstr>الاشتراكات Subscriptions</vt:lpstr>
      <vt:lpstr>صفحة القناة Channel</vt:lpstr>
      <vt:lpstr>صفحة القناة Channel</vt:lpstr>
      <vt:lpstr>تحميل الفيديوهات على اليوتيوب  Upload </vt:lpstr>
      <vt:lpstr>تحميل الفيديوهات على اليوتيوب  Upload</vt:lpstr>
      <vt:lpstr>تحميل الفيديوهات على اليوتيوب  Upload</vt:lpstr>
      <vt:lpstr>المكتبة library</vt:lpstr>
      <vt:lpstr>حجم فيديو اليوتيوب</vt:lpstr>
      <vt:lpstr>تتزيل الفيديوهات من يوتيوبDownload </vt:lpstr>
      <vt:lpstr>تنزيل الفيديوهات من يوتيوب  Download</vt:lpstr>
      <vt:lpstr>تغيير سرعة مقطع الفيديو</vt:lpstr>
      <vt:lpstr>نسخ رابط الفيديو في لحظة معينة</vt:lpstr>
      <vt:lpstr>حساب عدد مشاهدات الفيديو في يوتيوب</vt:lpstr>
      <vt:lpstr>تجميد عدد المشاهدات عندما تصل 301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networks skills 0731101 (1)</dc:title>
  <dc:creator>ola</dc:creator>
  <cp:lastModifiedBy>Dareen</cp:lastModifiedBy>
  <cp:revision>1021</cp:revision>
  <dcterms:created xsi:type="dcterms:W3CDTF">2015-02-28T12:48:04Z</dcterms:created>
  <dcterms:modified xsi:type="dcterms:W3CDTF">2019-05-08T19:55:02Z</dcterms:modified>
</cp:coreProperties>
</file>